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1" r:id="rId1"/>
    <p:sldMasterId id="2147483696" r:id="rId2"/>
    <p:sldMasterId id="2147483703" r:id="rId3"/>
    <p:sldMasterId id="2147483705" r:id="rId4"/>
  </p:sldMasterIdLst>
  <p:notesMasterIdLst>
    <p:notesMasterId r:id="rId34"/>
  </p:notesMasterIdLst>
  <p:sldIdLst>
    <p:sldId id="403" r:id="rId5"/>
    <p:sldId id="452" r:id="rId6"/>
    <p:sldId id="525" r:id="rId7"/>
    <p:sldId id="526" r:id="rId8"/>
    <p:sldId id="527" r:id="rId9"/>
    <p:sldId id="404" r:id="rId10"/>
    <p:sldId id="529" r:id="rId11"/>
    <p:sldId id="530" r:id="rId12"/>
    <p:sldId id="531" r:id="rId13"/>
    <p:sldId id="541" r:id="rId14"/>
    <p:sldId id="542" r:id="rId15"/>
    <p:sldId id="543" r:id="rId16"/>
    <p:sldId id="532" r:id="rId17"/>
    <p:sldId id="533" r:id="rId18"/>
    <p:sldId id="506" r:id="rId19"/>
    <p:sldId id="535" r:id="rId20"/>
    <p:sldId id="536" r:id="rId21"/>
    <p:sldId id="538" r:id="rId22"/>
    <p:sldId id="539" r:id="rId23"/>
    <p:sldId id="528" r:id="rId24"/>
    <p:sldId id="545" r:id="rId25"/>
    <p:sldId id="544" r:id="rId26"/>
    <p:sldId id="546" r:id="rId27"/>
    <p:sldId id="547" r:id="rId28"/>
    <p:sldId id="548" r:id="rId29"/>
    <p:sldId id="553" r:id="rId30"/>
    <p:sldId id="551" r:id="rId31"/>
    <p:sldId id="552" r:id="rId32"/>
    <p:sldId id="504" r:id="rId33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FF00"/>
    <a:srgbClr val="CC0000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176" autoAdjust="0"/>
    <p:restoredTop sz="83424" autoAdjust="0"/>
  </p:normalViewPr>
  <p:slideViewPr>
    <p:cSldViewPr showGuides="1">
      <p:cViewPr>
        <p:scale>
          <a:sx n="70" d="100"/>
          <a:sy n="70" d="100"/>
        </p:scale>
        <p:origin x="-306" y="-72"/>
      </p:cViewPr>
      <p:guideLst>
        <p:guide orient="horz" pos="4156"/>
        <p:guide pos="537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de-DE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87C82E6-09B0-4731-886A-E65EF67A75BB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29240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Folien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Folienmaster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692275" y="1196975"/>
            <a:ext cx="7451725" cy="5661025"/>
          </a:xfrm>
        </p:spPr>
        <p:txBody>
          <a:bodyPr/>
          <a:lstStyle>
            <a:lvl1pPr>
              <a:lnSpc>
                <a:spcPct val="125000"/>
              </a:lnSpc>
              <a:spcBef>
                <a:spcPts val="0"/>
              </a:spcBef>
              <a:defRPr/>
            </a:lvl1pPr>
            <a:lvl2pPr>
              <a:lnSpc>
                <a:spcPct val="125000"/>
              </a:lnSpc>
              <a:spcBef>
                <a:spcPts val="0"/>
              </a:spcBef>
              <a:defRPr/>
            </a:lvl2pPr>
            <a:lvl3pPr>
              <a:lnSpc>
                <a:spcPct val="125000"/>
              </a:lnSpc>
              <a:spcBef>
                <a:spcPts val="0"/>
              </a:spcBef>
              <a:defRPr/>
            </a:lvl3pPr>
            <a:lvl4pPr>
              <a:lnSpc>
                <a:spcPct val="125000"/>
              </a:lnSpc>
              <a:spcBef>
                <a:spcPts val="0"/>
              </a:spcBef>
              <a:defRPr/>
            </a:lvl4pPr>
            <a:lvl5pPr>
              <a:lnSpc>
                <a:spcPct val="125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4578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6457"/>
            <a:ext cx="9143999" cy="954271"/>
          </a:xfrm>
        </p:spPr>
        <p:txBody>
          <a:bodyPr/>
          <a:lstStyle/>
          <a:p>
            <a:r>
              <a:rPr lang="de-DE" dirty="0" smtClean="0"/>
              <a:t>Titelmasterformat</a:t>
            </a:r>
            <a:endParaRPr lang="de-DE" dirty="0"/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971600" y="1196975"/>
            <a:ext cx="7200000" cy="5661025"/>
          </a:xfrm>
        </p:spPr>
        <p:txBody>
          <a:bodyPr>
            <a:normAutofit/>
          </a:bodyPr>
          <a:lstStyle>
            <a:lvl1pPr marL="0" indent="0" algn="ctr">
              <a:buNone/>
              <a:defRPr sz="3200"/>
            </a:lvl1pPr>
          </a:lstStyle>
          <a:p>
            <a:pPr lvl="0"/>
            <a:r>
              <a:rPr lang="de-DE" dirty="0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9824076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162880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07910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9498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1202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692275" y="1178967"/>
            <a:ext cx="7451725" cy="56790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7" name="Rechteck 6"/>
          <p:cNvSpPr/>
          <p:nvPr userDrawn="1"/>
        </p:nvSpPr>
        <p:spPr>
          <a:xfrm>
            <a:off x="-10900" y="1"/>
            <a:ext cx="9154900" cy="981074"/>
          </a:xfrm>
          <a:prstGeom prst="rect">
            <a:avLst/>
          </a:prstGeom>
          <a:gradFill flip="none" rotWithShape="1">
            <a:gsLst>
              <a:gs pos="10000">
                <a:schemeClr val="bg1">
                  <a:lumMod val="100000"/>
                  <a:alpha val="80000"/>
                </a:schemeClr>
              </a:gs>
              <a:gs pos="35000">
                <a:schemeClr val="tx2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3600" b="1" kern="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8" name="Picture 7" descr="POL&amp;IS Logo50x45mm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960438" cy="8636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692274" y="26457"/>
            <a:ext cx="7451725" cy="9542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93745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5" r:id="rId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3200" b="1" kern="1200">
          <a:solidFill>
            <a:schemeClr val="bg1"/>
          </a:solidFill>
          <a:latin typeface="Bookman Old Style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Wingdings" pitchFamily="2" charset="2"/>
        <a:buChar char="§"/>
        <a:defRPr sz="2400" kern="1200">
          <a:solidFill>
            <a:schemeClr val="tx1"/>
          </a:solidFill>
          <a:latin typeface="Bookman Old Style" pitchFamily="18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Bookman Old Style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Symbol" pitchFamily="18" charset="2"/>
        <a:buChar char="-"/>
        <a:defRPr sz="2400" kern="1200">
          <a:solidFill>
            <a:schemeClr val="tx1"/>
          </a:solidFill>
          <a:latin typeface="Bookman Old Style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2400" kern="1200">
          <a:solidFill>
            <a:schemeClr val="tx1"/>
          </a:solidFill>
          <a:latin typeface="Bookman Old Style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Bookman Old Style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5853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4" name="Picture 970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8" t="15709" r="58659" b="868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95" name="Rectangle 971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6" rIns="91436" bIns="45716" anchor="ctr"/>
          <a:lstStyle/>
          <a:p>
            <a:pPr algn="ctr"/>
            <a:endParaRPr lang="de-DE" b="1">
              <a:solidFill>
                <a:srgbClr val="CC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9011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ookman Old Style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ookman Old Style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ookman Old Style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ookman Old Style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ookman Old Style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ookman Old Style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ookman Old Style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ookman Old Style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" name="Rectangle 17"/>
          <p:cNvSpPr>
            <a:spLocks noChangeArrowheads="1"/>
          </p:cNvSpPr>
          <p:nvPr userDrawn="1"/>
        </p:nvSpPr>
        <p:spPr bwMode="auto">
          <a:xfrm>
            <a:off x="107950" y="549275"/>
            <a:ext cx="6840538" cy="62642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997" name="Rectangle 17"/>
          <p:cNvSpPr>
            <a:spLocks noChangeArrowheads="1"/>
          </p:cNvSpPr>
          <p:nvPr userDrawn="1"/>
        </p:nvSpPr>
        <p:spPr bwMode="auto">
          <a:xfrm>
            <a:off x="7092950" y="549275"/>
            <a:ext cx="1943100" cy="62642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5" name="Rectangle 17"/>
          <p:cNvSpPr>
            <a:spLocks noChangeArrowheads="1"/>
          </p:cNvSpPr>
          <p:nvPr userDrawn="1"/>
        </p:nvSpPr>
        <p:spPr bwMode="auto">
          <a:xfrm>
            <a:off x="395288" y="765175"/>
            <a:ext cx="1655762" cy="532765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>
                <a:alpha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de-DE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7" name="Rectangle 17"/>
          <p:cNvSpPr>
            <a:spLocks noChangeArrowheads="1"/>
          </p:cNvSpPr>
          <p:nvPr userDrawn="1"/>
        </p:nvSpPr>
        <p:spPr bwMode="auto">
          <a:xfrm>
            <a:off x="2132013" y="765175"/>
            <a:ext cx="1223962" cy="532765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>
                <a:alpha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de-DE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9" name="Rectangle 17"/>
          <p:cNvSpPr>
            <a:spLocks noChangeArrowheads="1"/>
          </p:cNvSpPr>
          <p:nvPr userDrawn="1"/>
        </p:nvSpPr>
        <p:spPr bwMode="auto">
          <a:xfrm>
            <a:off x="3429000" y="765175"/>
            <a:ext cx="1366838" cy="5976938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>
                <a:alpha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de-DE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90" name="Rectangle 17"/>
          <p:cNvSpPr>
            <a:spLocks noChangeArrowheads="1"/>
          </p:cNvSpPr>
          <p:nvPr userDrawn="1"/>
        </p:nvSpPr>
        <p:spPr bwMode="auto">
          <a:xfrm>
            <a:off x="4868863" y="765175"/>
            <a:ext cx="1863725" cy="532765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>
                <a:alpha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de-DE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91" name="Rectangle 17"/>
          <p:cNvSpPr>
            <a:spLocks noChangeArrowheads="1"/>
          </p:cNvSpPr>
          <p:nvPr userDrawn="1"/>
        </p:nvSpPr>
        <p:spPr bwMode="auto">
          <a:xfrm>
            <a:off x="7164388" y="765175"/>
            <a:ext cx="936625" cy="5976938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>
                <a:alpha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de-DE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92" name="Rectangle 17"/>
          <p:cNvSpPr>
            <a:spLocks noChangeArrowheads="1"/>
          </p:cNvSpPr>
          <p:nvPr userDrawn="1"/>
        </p:nvSpPr>
        <p:spPr bwMode="auto">
          <a:xfrm>
            <a:off x="8172450" y="765175"/>
            <a:ext cx="720725" cy="5976938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>
                <a:alpha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de-DE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93" name="Rectangle 17"/>
          <p:cNvSpPr>
            <a:spLocks noChangeArrowheads="1"/>
          </p:cNvSpPr>
          <p:nvPr userDrawn="1"/>
        </p:nvSpPr>
        <p:spPr bwMode="auto">
          <a:xfrm>
            <a:off x="179388" y="6237288"/>
            <a:ext cx="6553200" cy="439737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  <a:ln w="9525">
            <a:solidFill>
              <a:schemeClr val="tx1">
                <a:alpha val="5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94" name="Rectangle 17"/>
          <p:cNvSpPr>
            <a:spLocks noChangeArrowheads="1"/>
          </p:cNvSpPr>
          <p:nvPr userDrawn="1"/>
        </p:nvSpPr>
        <p:spPr bwMode="auto">
          <a:xfrm>
            <a:off x="179388" y="4581525"/>
            <a:ext cx="8785225" cy="1511300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  <a:ln w="9525">
            <a:solidFill>
              <a:schemeClr val="tx1">
                <a:alpha val="5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95" name="Rectangle 17"/>
          <p:cNvSpPr>
            <a:spLocks noChangeArrowheads="1"/>
          </p:cNvSpPr>
          <p:nvPr userDrawn="1"/>
        </p:nvSpPr>
        <p:spPr bwMode="auto">
          <a:xfrm>
            <a:off x="179388" y="3141663"/>
            <a:ext cx="6696075" cy="1366837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  <a:ln w="9525">
            <a:solidFill>
              <a:schemeClr val="tx1">
                <a:alpha val="5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97" name="Rectangle 17"/>
          <p:cNvSpPr>
            <a:spLocks noChangeArrowheads="1"/>
          </p:cNvSpPr>
          <p:nvPr userDrawn="1"/>
        </p:nvSpPr>
        <p:spPr bwMode="auto">
          <a:xfrm>
            <a:off x="179388" y="981075"/>
            <a:ext cx="6696075" cy="2087563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  <a:ln w="9525">
            <a:solidFill>
              <a:schemeClr val="tx1">
                <a:alpha val="5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cxnSp>
        <p:nvCxnSpPr>
          <p:cNvPr id="1600" name="Gerade Verbindung mit Pfeil 1599"/>
          <p:cNvCxnSpPr/>
          <p:nvPr userDrawn="1"/>
        </p:nvCxnSpPr>
        <p:spPr>
          <a:xfrm rot="5400000">
            <a:off x="2447925" y="4113213"/>
            <a:ext cx="4392613" cy="1587"/>
          </a:xfrm>
          <a:prstGeom prst="straightConnector1">
            <a:avLst/>
          </a:prstGeom>
          <a:ln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0" name="Gerade Verbindung 359"/>
          <p:cNvCxnSpPr>
            <a:stCxn id="2042" idx="6"/>
          </p:cNvCxnSpPr>
          <p:nvPr userDrawn="1"/>
        </p:nvCxnSpPr>
        <p:spPr>
          <a:xfrm flipV="1">
            <a:off x="1411288" y="2133600"/>
            <a:ext cx="3881437" cy="31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1" name="Gerade Verbindung 360"/>
          <p:cNvCxnSpPr/>
          <p:nvPr userDrawn="1"/>
        </p:nvCxnSpPr>
        <p:spPr>
          <a:xfrm>
            <a:off x="1116013" y="4149725"/>
            <a:ext cx="42481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11" name="Text Box 2"/>
          <p:cNvSpPr txBox="1">
            <a:spLocks noChangeArrowheads="1"/>
          </p:cNvSpPr>
          <p:nvPr userDrawn="1"/>
        </p:nvSpPr>
        <p:spPr bwMode="auto">
          <a:xfrm>
            <a:off x="107950" y="55563"/>
            <a:ext cx="4824413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DE" sz="2600" b="1">
                <a:solidFill>
                  <a:srgbClr val="000000"/>
                </a:solidFill>
                <a:cs typeface="Arial" charset="0"/>
              </a:rPr>
              <a:t>UMWELTFORMULAR</a:t>
            </a:r>
          </a:p>
        </p:txBody>
      </p:sp>
      <p:sp>
        <p:nvSpPr>
          <p:cNvPr id="2012" name="Text Box 26"/>
          <p:cNvSpPr txBox="1">
            <a:spLocks noChangeArrowheads="1"/>
          </p:cNvSpPr>
          <p:nvPr userDrawn="1"/>
        </p:nvSpPr>
        <p:spPr bwMode="auto">
          <a:xfrm>
            <a:off x="323850" y="765175"/>
            <a:ext cx="171767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sz="600">
                <a:solidFill>
                  <a:srgbClr val="000000"/>
                </a:solidFill>
              </a:rPr>
              <a:t> Müllproduktion</a:t>
            </a:r>
          </a:p>
        </p:txBody>
      </p:sp>
      <p:sp>
        <p:nvSpPr>
          <p:cNvPr id="2013" name="Text Box 41"/>
          <p:cNvSpPr txBox="1">
            <a:spLocks noChangeArrowheads="1"/>
          </p:cNvSpPr>
          <p:nvPr userDrawn="1"/>
        </p:nvSpPr>
        <p:spPr bwMode="auto">
          <a:xfrm>
            <a:off x="107950" y="549275"/>
            <a:ext cx="6911975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sz="800" b="1">
                <a:solidFill>
                  <a:srgbClr val="FFFFFF"/>
                </a:solidFill>
              </a:rPr>
              <a:t>Umweltdaten des aktuellen POL&amp;IS-Jahres</a:t>
            </a:r>
          </a:p>
        </p:txBody>
      </p:sp>
      <p:grpSp>
        <p:nvGrpSpPr>
          <p:cNvPr id="2014" name="Gruppieren 392"/>
          <p:cNvGrpSpPr>
            <a:grpSpLocks/>
          </p:cNvGrpSpPr>
          <p:nvPr userDrawn="1"/>
        </p:nvGrpSpPr>
        <p:grpSpPr bwMode="auto">
          <a:xfrm>
            <a:off x="5651500" y="2636838"/>
            <a:ext cx="504825" cy="388937"/>
            <a:chOff x="2699793" y="1484784"/>
            <a:chExt cx="504056" cy="388938"/>
          </a:xfrm>
        </p:grpSpPr>
        <p:sp>
          <p:nvSpPr>
            <p:cNvPr id="2015" name="Oval 9"/>
            <p:cNvSpPr>
              <a:spLocks noChangeArrowheads="1"/>
            </p:cNvSpPr>
            <p:nvPr/>
          </p:nvSpPr>
          <p:spPr bwMode="auto">
            <a:xfrm>
              <a:off x="2699793" y="1484784"/>
              <a:ext cx="504056" cy="38893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40161" dir="1106097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de-DE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16" name="Text Box 61"/>
            <p:cNvSpPr txBox="1">
              <a:spLocks noChangeArrowheads="1"/>
            </p:cNvSpPr>
            <p:nvPr/>
          </p:nvSpPr>
          <p:spPr bwMode="auto">
            <a:xfrm>
              <a:off x="2843808" y="1772816"/>
              <a:ext cx="216024" cy="98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" tIns="10800" rIns="18000" bIns="108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de-DE" sz="500">
                  <a:solidFill>
                    <a:srgbClr val="000000"/>
                  </a:solidFill>
                </a:rPr>
                <a:t>  (26)</a:t>
              </a:r>
            </a:p>
          </p:txBody>
        </p:sp>
      </p:grpSp>
      <p:sp>
        <p:nvSpPr>
          <p:cNvPr id="2017" name="Text Box 288"/>
          <p:cNvSpPr txBox="1">
            <a:spLocks noChangeArrowheads="1"/>
          </p:cNvSpPr>
          <p:nvPr userDrawn="1"/>
        </p:nvSpPr>
        <p:spPr bwMode="auto">
          <a:xfrm rot="-5400000">
            <a:off x="-771525" y="1936750"/>
            <a:ext cx="2087563" cy="17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" tIns="10800" rIns="18000" bIns="1080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sz="1000" b="1">
                <a:solidFill>
                  <a:srgbClr val="000000"/>
                </a:solidFill>
              </a:rPr>
              <a:t>Produktionszentren</a:t>
            </a:r>
          </a:p>
        </p:txBody>
      </p:sp>
      <p:sp>
        <p:nvSpPr>
          <p:cNvPr id="2018" name="Text Box 290"/>
          <p:cNvSpPr txBox="1">
            <a:spLocks noChangeArrowheads="1"/>
          </p:cNvSpPr>
          <p:nvPr userDrawn="1"/>
        </p:nvSpPr>
        <p:spPr bwMode="auto">
          <a:xfrm rot="-5400000">
            <a:off x="-409575" y="3736976"/>
            <a:ext cx="1366837" cy="17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" tIns="10800" rIns="18000" bIns="1080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sz="1000" b="1">
                <a:solidFill>
                  <a:srgbClr val="000000"/>
                </a:solidFill>
              </a:rPr>
              <a:t>Bevölkerung</a:t>
            </a:r>
          </a:p>
        </p:txBody>
      </p:sp>
      <p:sp>
        <p:nvSpPr>
          <p:cNvPr id="2019" name="Text Box 291"/>
          <p:cNvSpPr txBox="1">
            <a:spLocks noChangeArrowheads="1"/>
          </p:cNvSpPr>
          <p:nvPr userDrawn="1"/>
        </p:nvSpPr>
        <p:spPr bwMode="auto">
          <a:xfrm rot="-5400000">
            <a:off x="-484981" y="5245894"/>
            <a:ext cx="151130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" tIns="10800" rIns="18000" bIns="1080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sz="1000" b="1">
                <a:solidFill>
                  <a:srgbClr val="000000"/>
                </a:solidFill>
              </a:rPr>
              <a:t>Regionaler Müllberg</a:t>
            </a:r>
          </a:p>
        </p:txBody>
      </p:sp>
      <p:sp>
        <p:nvSpPr>
          <p:cNvPr id="2020" name="Text Box 292"/>
          <p:cNvSpPr txBox="1">
            <a:spLocks noChangeArrowheads="1"/>
          </p:cNvSpPr>
          <p:nvPr userDrawn="1"/>
        </p:nvSpPr>
        <p:spPr bwMode="auto">
          <a:xfrm>
            <a:off x="250825" y="6421438"/>
            <a:ext cx="1368425" cy="17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" tIns="10800" rIns="18000" bIns="1080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sz="1000" b="1">
                <a:solidFill>
                  <a:srgbClr val="000000"/>
                </a:solidFill>
              </a:rPr>
              <a:t>Umweltinvestitionen</a:t>
            </a:r>
          </a:p>
        </p:txBody>
      </p:sp>
      <p:grpSp>
        <p:nvGrpSpPr>
          <p:cNvPr id="2021" name="Gruppieren 283"/>
          <p:cNvGrpSpPr>
            <a:grpSpLocks/>
          </p:cNvGrpSpPr>
          <p:nvPr userDrawn="1"/>
        </p:nvGrpSpPr>
        <p:grpSpPr bwMode="auto">
          <a:xfrm>
            <a:off x="4859338" y="68263"/>
            <a:ext cx="3971925" cy="407987"/>
            <a:chOff x="5065290" y="44624"/>
            <a:chExt cx="3971206" cy="408008"/>
          </a:xfrm>
        </p:grpSpPr>
        <p:sp>
          <p:nvSpPr>
            <p:cNvPr id="2022" name="AutoShape 3"/>
            <p:cNvSpPr>
              <a:spLocks noChangeArrowheads="1"/>
            </p:cNvSpPr>
            <p:nvPr/>
          </p:nvSpPr>
          <p:spPr bwMode="auto">
            <a:xfrm>
              <a:off x="5065290" y="44624"/>
              <a:ext cx="3971206" cy="408008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de-DE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23" name="Line 4"/>
            <p:cNvSpPr>
              <a:spLocks noChangeShapeType="1"/>
            </p:cNvSpPr>
            <p:nvPr/>
          </p:nvSpPr>
          <p:spPr bwMode="auto">
            <a:xfrm>
              <a:off x="8460432" y="44624"/>
              <a:ext cx="0" cy="4080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2024" name="Text Box 6"/>
            <p:cNvSpPr txBox="1">
              <a:spLocks noChangeArrowheads="1"/>
            </p:cNvSpPr>
            <p:nvPr/>
          </p:nvSpPr>
          <p:spPr bwMode="auto">
            <a:xfrm>
              <a:off x="5076400" y="44624"/>
              <a:ext cx="792020" cy="3968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de-DE" sz="1000" b="1">
                  <a:solidFill>
                    <a:srgbClr val="000000"/>
                  </a:solidFill>
                  <a:cs typeface="Arial" charset="0"/>
                </a:rPr>
                <a:t>POL&amp;IS</a:t>
              </a:r>
              <a:br>
                <a:rPr lang="de-DE" sz="1000" b="1">
                  <a:solidFill>
                    <a:srgbClr val="000000"/>
                  </a:solidFill>
                  <a:cs typeface="Arial" charset="0"/>
                </a:rPr>
              </a:br>
              <a:r>
                <a:rPr lang="de-DE" sz="1000" b="1">
                  <a:solidFill>
                    <a:srgbClr val="000000"/>
                  </a:solidFill>
                  <a:cs typeface="Arial" charset="0"/>
                </a:rPr>
                <a:t>Region</a:t>
              </a:r>
            </a:p>
          </p:txBody>
        </p:sp>
        <p:sp>
          <p:nvSpPr>
            <p:cNvPr id="2025" name="Text Box 7"/>
            <p:cNvSpPr txBox="1">
              <a:spLocks noChangeArrowheads="1"/>
            </p:cNvSpPr>
            <p:nvPr/>
          </p:nvSpPr>
          <p:spPr bwMode="auto">
            <a:xfrm>
              <a:off x="7668319" y="44624"/>
              <a:ext cx="792019" cy="3968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de-DE" sz="1000" b="1">
                  <a:solidFill>
                    <a:srgbClr val="000000"/>
                  </a:solidFill>
                  <a:cs typeface="Arial" charset="0"/>
                </a:rPr>
                <a:t>POL&amp;IS</a:t>
              </a:r>
              <a:br>
                <a:rPr lang="de-DE" sz="1000" b="1">
                  <a:solidFill>
                    <a:srgbClr val="000000"/>
                  </a:solidFill>
                  <a:cs typeface="Arial" charset="0"/>
                </a:rPr>
              </a:br>
              <a:r>
                <a:rPr lang="de-DE" sz="1000" b="1">
                  <a:solidFill>
                    <a:srgbClr val="000000"/>
                  </a:solidFill>
                  <a:cs typeface="Arial" charset="0"/>
                </a:rPr>
                <a:t>Jahr</a:t>
              </a:r>
            </a:p>
          </p:txBody>
        </p:sp>
        <p:sp>
          <p:nvSpPr>
            <p:cNvPr id="2026" name="Line 4"/>
            <p:cNvSpPr>
              <a:spLocks noChangeShapeType="1"/>
            </p:cNvSpPr>
            <p:nvPr/>
          </p:nvSpPr>
          <p:spPr bwMode="auto">
            <a:xfrm>
              <a:off x="5868144" y="44624"/>
              <a:ext cx="0" cy="4080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2027" name="Line 4"/>
            <p:cNvSpPr>
              <a:spLocks noChangeShapeType="1"/>
            </p:cNvSpPr>
            <p:nvPr/>
          </p:nvSpPr>
          <p:spPr bwMode="auto">
            <a:xfrm>
              <a:off x="7668344" y="44624"/>
              <a:ext cx="0" cy="4080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</p:grpSp>
      <p:grpSp>
        <p:nvGrpSpPr>
          <p:cNvPr id="2028" name="Gruppieren 301"/>
          <p:cNvGrpSpPr>
            <a:grpSpLocks/>
          </p:cNvGrpSpPr>
          <p:nvPr userDrawn="1"/>
        </p:nvGrpSpPr>
        <p:grpSpPr bwMode="auto">
          <a:xfrm>
            <a:off x="611188" y="1211263"/>
            <a:ext cx="504825" cy="417512"/>
            <a:chOff x="467544" y="6165304"/>
            <a:chExt cx="504056" cy="417513"/>
          </a:xfrm>
        </p:grpSpPr>
        <p:sp>
          <p:nvSpPr>
            <p:cNvPr id="2029" name="Rectangle 207"/>
            <p:cNvSpPr>
              <a:spLocks noChangeArrowheads="1"/>
            </p:cNvSpPr>
            <p:nvPr/>
          </p:nvSpPr>
          <p:spPr bwMode="auto">
            <a:xfrm>
              <a:off x="467544" y="6165304"/>
              <a:ext cx="504056" cy="41751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45791" dir="2021404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de-DE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30" name="Text Box 250"/>
            <p:cNvSpPr txBox="1">
              <a:spLocks noChangeArrowheads="1"/>
            </p:cNvSpPr>
            <p:nvPr/>
          </p:nvSpPr>
          <p:spPr bwMode="auto">
            <a:xfrm>
              <a:off x="467544" y="6165304"/>
              <a:ext cx="152400" cy="98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" tIns="10800" rIns="18000" bIns="108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de-DE" sz="500">
                  <a:solidFill>
                    <a:srgbClr val="000000"/>
                  </a:solidFill>
                </a:rPr>
                <a:t>(1)</a:t>
              </a:r>
            </a:p>
          </p:txBody>
        </p:sp>
      </p:grpSp>
      <p:sp>
        <p:nvSpPr>
          <p:cNvPr id="2031" name="Text Box 26"/>
          <p:cNvSpPr txBox="1">
            <a:spLocks noChangeArrowheads="1"/>
          </p:cNvSpPr>
          <p:nvPr userDrawn="1"/>
        </p:nvSpPr>
        <p:spPr bwMode="auto">
          <a:xfrm>
            <a:off x="2132013" y="765175"/>
            <a:ext cx="1223962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sz="600">
                <a:solidFill>
                  <a:srgbClr val="000000"/>
                </a:solidFill>
              </a:rPr>
              <a:t>Müllreduktion</a:t>
            </a:r>
            <a:br>
              <a:rPr lang="de-DE" sz="600">
                <a:solidFill>
                  <a:srgbClr val="000000"/>
                </a:solidFill>
              </a:rPr>
            </a:br>
            <a:endParaRPr lang="de-DE" sz="500">
              <a:solidFill>
                <a:srgbClr val="000000"/>
              </a:solidFill>
            </a:endParaRPr>
          </a:p>
        </p:txBody>
      </p:sp>
      <p:sp>
        <p:nvSpPr>
          <p:cNvPr id="2032" name="Text Box 26"/>
          <p:cNvSpPr txBox="1">
            <a:spLocks noChangeArrowheads="1"/>
          </p:cNvSpPr>
          <p:nvPr userDrawn="1"/>
        </p:nvSpPr>
        <p:spPr bwMode="auto">
          <a:xfrm>
            <a:off x="3429000" y="765175"/>
            <a:ext cx="1366838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sz="600">
                <a:solidFill>
                  <a:srgbClr val="000000"/>
                </a:solidFill>
              </a:rPr>
              <a:t>Umweltinvestitionen</a:t>
            </a:r>
            <a:br>
              <a:rPr lang="de-DE" sz="600">
                <a:solidFill>
                  <a:srgbClr val="000000"/>
                </a:solidFill>
              </a:rPr>
            </a:br>
            <a:endParaRPr lang="de-DE" sz="500">
              <a:solidFill>
                <a:srgbClr val="000000"/>
              </a:solidFill>
            </a:endParaRPr>
          </a:p>
        </p:txBody>
      </p:sp>
      <p:sp>
        <p:nvSpPr>
          <p:cNvPr id="2033" name="Text Box 26"/>
          <p:cNvSpPr txBox="1">
            <a:spLocks noChangeArrowheads="1"/>
          </p:cNvSpPr>
          <p:nvPr userDrawn="1"/>
        </p:nvSpPr>
        <p:spPr bwMode="auto">
          <a:xfrm>
            <a:off x="4868863" y="765175"/>
            <a:ext cx="186372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sz="600">
                <a:solidFill>
                  <a:srgbClr val="000000"/>
                </a:solidFill>
              </a:rPr>
              <a:t>Zwischensumme</a:t>
            </a:r>
            <a:br>
              <a:rPr lang="de-DE" sz="600">
                <a:solidFill>
                  <a:srgbClr val="000000"/>
                </a:solidFill>
              </a:rPr>
            </a:br>
            <a:endParaRPr lang="de-DE" sz="500">
              <a:solidFill>
                <a:srgbClr val="000000"/>
              </a:solidFill>
            </a:endParaRPr>
          </a:p>
        </p:txBody>
      </p:sp>
      <p:sp>
        <p:nvSpPr>
          <p:cNvPr id="2034" name="Text Box 41"/>
          <p:cNvSpPr txBox="1">
            <a:spLocks noChangeArrowheads="1"/>
          </p:cNvSpPr>
          <p:nvPr userDrawn="1"/>
        </p:nvSpPr>
        <p:spPr bwMode="auto">
          <a:xfrm>
            <a:off x="7164388" y="549275"/>
            <a:ext cx="1871662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sz="800" b="1">
                <a:solidFill>
                  <a:srgbClr val="FFFFFF"/>
                </a:solidFill>
              </a:rPr>
              <a:t>Auswirkungen auf Folgejahr</a:t>
            </a:r>
          </a:p>
        </p:txBody>
      </p:sp>
      <p:sp>
        <p:nvSpPr>
          <p:cNvPr id="2035" name="Text Box 26"/>
          <p:cNvSpPr txBox="1">
            <a:spLocks noChangeArrowheads="1"/>
          </p:cNvSpPr>
          <p:nvPr userDrawn="1"/>
        </p:nvSpPr>
        <p:spPr bwMode="auto">
          <a:xfrm>
            <a:off x="7164388" y="765175"/>
            <a:ext cx="93662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sz="600">
                <a:solidFill>
                  <a:srgbClr val="000000"/>
                </a:solidFill>
              </a:rPr>
              <a:t>Umweltmaßnahmen</a:t>
            </a:r>
            <a:br>
              <a:rPr lang="de-DE" sz="600">
                <a:solidFill>
                  <a:srgbClr val="000000"/>
                </a:solidFill>
              </a:rPr>
            </a:br>
            <a:endParaRPr lang="de-DE" sz="500">
              <a:solidFill>
                <a:srgbClr val="000000"/>
              </a:solidFill>
            </a:endParaRPr>
          </a:p>
        </p:txBody>
      </p:sp>
      <p:sp>
        <p:nvSpPr>
          <p:cNvPr id="2036" name="Text Box 26"/>
          <p:cNvSpPr txBox="1">
            <a:spLocks noChangeArrowheads="1"/>
          </p:cNvSpPr>
          <p:nvPr userDrawn="1"/>
        </p:nvSpPr>
        <p:spPr bwMode="auto">
          <a:xfrm>
            <a:off x="8172450" y="765175"/>
            <a:ext cx="72072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sz="600">
                <a:solidFill>
                  <a:srgbClr val="000000"/>
                </a:solidFill>
              </a:rPr>
              <a:t>Verschmutzung</a:t>
            </a:r>
            <a:br>
              <a:rPr lang="de-DE" sz="600">
                <a:solidFill>
                  <a:srgbClr val="000000"/>
                </a:solidFill>
              </a:rPr>
            </a:br>
            <a:endParaRPr lang="de-DE" sz="500">
              <a:solidFill>
                <a:srgbClr val="000000"/>
              </a:solidFill>
            </a:endParaRPr>
          </a:p>
        </p:txBody>
      </p:sp>
      <p:grpSp>
        <p:nvGrpSpPr>
          <p:cNvPr id="2037" name="Gruppieren 393"/>
          <p:cNvGrpSpPr>
            <a:grpSpLocks/>
          </p:cNvGrpSpPr>
          <p:nvPr userDrawn="1"/>
        </p:nvGrpSpPr>
        <p:grpSpPr bwMode="auto">
          <a:xfrm>
            <a:off x="1619250" y="1887538"/>
            <a:ext cx="503238" cy="388937"/>
            <a:chOff x="2699793" y="1484784"/>
            <a:chExt cx="504056" cy="388938"/>
          </a:xfrm>
        </p:grpSpPr>
        <p:sp>
          <p:nvSpPr>
            <p:cNvPr id="2038" name="Oval 9"/>
            <p:cNvSpPr>
              <a:spLocks noChangeArrowheads="1"/>
            </p:cNvSpPr>
            <p:nvPr/>
          </p:nvSpPr>
          <p:spPr bwMode="auto">
            <a:xfrm>
              <a:off x="2699793" y="1484784"/>
              <a:ext cx="504056" cy="38893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40161" dir="1106097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de-DE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39" name="Text Box 61"/>
            <p:cNvSpPr txBox="1">
              <a:spLocks noChangeArrowheads="1"/>
            </p:cNvSpPr>
            <p:nvPr/>
          </p:nvSpPr>
          <p:spPr bwMode="auto">
            <a:xfrm>
              <a:off x="2843808" y="1772816"/>
              <a:ext cx="216024" cy="98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" tIns="10800" rIns="18000" bIns="108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de-DE" sz="500">
                  <a:solidFill>
                    <a:srgbClr val="000000"/>
                  </a:solidFill>
                </a:rPr>
                <a:t>  (10)</a:t>
              </a:r>
            </a:p>
          </p:txBody>
        </p:sp>
      </p:grpSp>
      <p:sp>
        <p:nvSpPr>
          <p:cNvPr id="2040" name="Oval 258"/>
          <p:cNvSpPr>
            <a:spLocks noChangeArrowheads="1"/>
          </p:cNvSpPr>
          <p:nvPr userDrawn="1"/>
        </p:nvSpPr>
        <p:spPr bwMode="auto">
          <a:xfrm>
            <a:off x="5724525" y="3789363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de-DE" sz="1000">
                <a:solidFill>
                  <a:srgbClr val="FFFFFF"/>
                </a:solidFill>
                <a:latin typeface="Verdana" pitchFamily="34" charset="0"/>
              </a:rPr>
              <a:t>+</a:t>
            </a:r>
          </a:p>
        </p:txBody>
      </p:sp>
      <p:sp>
        <p:nvSpPr>
          <p:cNvPr id="2041" name="Oval 258"/>
          <p:cNvSpPr>
            <a:spLocks noChangeArrowheads="1"/>
          </p:cNvSpPr>
          <p:nvPr userDrawn="1"/>
        </p:nvSpPr>
        <p:spPr bwMode="auto">
          <a:xfrm>
            <a:off x="5148263" y="2492375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de-DE" sz="1000">
                <a:solidFill>
                  <a:srgbClr val="FFFFFF"/>
                </a:solidFill>
                <a:latin typeface="Verdana" pitchFamily="34" charset="0"/>
              </a:rPr>
              <a:t>+</a:t>
            </a:r>
          </a:p>
        </p:txBody>
      </p:sp>
      <p:sp>
        <p:nvSpPr>
          <p:cNvPr id="2042" name="Oval 258"/>
          <p:cNvSpPr>
            <a:spLocks noChangeArrowheads="1"/>
          </p:cNvSpPr>
          <p:nvPr userDrawn="1"/>
        </p:nvSpPr>
        <p:spPr bwMode="auto">
          <a:xfrm>
            <a:off x="1258888" y="2060575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de-DE" sz="1000">
                <a:solidFill>
                  <a:srgbClr val="FFFFFF"/>
                </a:solidFill>
                <a:latin typeface="Verdana" pitchFamily="34" charset="0"/>
              </a:rPr>
              <a:t>+</a:t>
            </a:r>
          </a:p>
        </p:txBody>
      </p:sp>
      <p:sp>
        <p:nvSpPr>
          <p:cNvPr id="2043" name="Oval 34"/>
          <p:cNvSpPr>
            <a:spLocks noChangeArrowheads="1"/>
          </p:cNvSpPr>
          <p:nvPr userDrawn="1"/>
        </p:nvSpPr>
        <p:spPr bwMode="auto">
          <a:xfrm>
            <a:off x="4211638" y="4932363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de-DE" sz="1000">
                <a:solidFill>
                  <a:srgbClr val="FFFFFF"/>
                </a:solidFill>
                <a:latin typeface="Verdana" pitchFamily="34" charset="0"/>
              </a:rPr>
              <a:t>x</a:t>
            </a:r>
          </a:p>
        </p:txBody>
      </p:sp>
      <p:sp>
        <p:nvSpPr>
          <p:cNvPr id="2044" name="Oval 34"/>
          <p:cNvSpPr>
            <a:spLocks noChangeArrowheads="1"/>
          </p:cNvSpPr>
          <p:nvPr userDrawn="1"/>
        </p:nvSpPr>
        <p:spPr bwMode="auto">
          <a:xfrm>
            <a:off x="2195513" y="3284538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de-DE" sz="1000">
                <a:solidFill>
                  <a:srgbClr val="FFFFFF"/>
                </a:solidFill>
                <a:latin typeface="Verdana" pitchFamily="34" charset="0"/>
              </a:rPr>
              <a:t>x</a:t>
            </a:r>
          </a:p>
        </p:txBody>
      </p:sp>
      <p:grpSp>
        <p:nvGrpSpPr>
          <p:cNvPr id="2045" name="Gruppieren 1051"/>
          <p:cNvGrpSpPr>
            <a:grpSpLocks/>
          </p:cNvGrpSpPr>
          <p:nvPr userDrawn="1"/>
        </p:nvGrpSpPr>
        <p:grpSpPr bwMode="auto">
          <a:xfrm>
            <a:off x="6227763" y="3933825"/>
            <a:ext cx="503237" cy="388938"/>
            <a:chOff x="2699793" y="1484784"/>
            <a:chExt cx="504056" cy="388938"/>
          </a:xfrm>
        </p:grpSpPr>
        <p:sp>
          <p:nvSpPr>
            <p:cNvPr id="2046" name="Oval 9"/>
            <p:cNvSpPr>
              <a:spLocks noChangeArrowheads="1"/>
            </p:cNvSpPr>
            <p:nvPr/>
          </p:nvSpPr>
          <p:spPr bwMode="auto">
            <a:xfrm>
              <a:off x="2699793" y="1484784"/>
              <a:ext cx="504056" cy="38893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40161" dir="1106097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de-DE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47" name="Text Box 61"/>
            <p:cNvSpPr txBox="1">
              <a:spLocks noChangeArrowheads="1"/>
            </p:cNvSpPr>
            <p:nvPr/>
          </p:nvSpPr>
          <p:spPr bwMode="auto">
            <a:xfrm>
              <a:off x="2843808" y="1772816"/>
              <a:ext cx="216024" cy="98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" tIns="10800" rIns="18000" bIns="108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de-DE" sz="500">
                  <a:solidFill>
                    <a:srgbClr val="000000"/>
                  </a:solidFill>
                </a:rPr>
                <a:t>  (28)</a:t>
              </a:r>
            </a:p>
          </p:txBody>
        </p:sp>
      </p:grpSp>
      <p:sp>
        <p:nvSpPr>
          <p:cNvPr id="107520" name="Rectangle 32"/>
          <p:cNvSpPr>
            <a:spLocks noChangeArrowheads="1"/>
          </p:cNvSpPr>
          <p:nvPr userDrawn="1"/>
        </p:nvSpPr>
        <p:spPr bwMode="auto">
          <a:xfrm>
            <a:off x="2627313" y="4703763"/>
            <a:ext cx="228600" cy="2730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7521" name="Oval 21"/>
          <p:cNvSpPr>
            <a:spLocks noChangeArrowheads="1"/>
          </p:cNvSpPr>
          <p:nvPr userDrawn="1"/>
        </p:nvSpPr>
        <p:spPr bwMode="auto">
          <a:xfrm>
            <a:off x="2987675" y="5157788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de-DE" sz="1000">
                <a:solidFill>
                  <a:srgbClr val="FFFFFF"/>
                </a:solidFill>
                <a:latin typeface="Times New Roman" pitchFamily="18" charset="0"/>
              </a:rPr>
              <a:t>=</a:t>
            </a:r>
          </a:p>
        </p:txBody>
      </p:sp>
      <p:sp>
        <p:nvSpPr>
          <p:cNvPr id="107522" name="Oval 34"/>
          <p:cNvSpPr>
            <a:spLocks noChangeArrowheads="1"/>
          </p:cNvSpPr>
          <p:nvPr userDrawn="1"/>
        </p:nvSpPr>
        <p:spPr bwMode="auto">
          <a:xfrm>
            <a:off x="2843213" y="4775200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de-DE" sz="1000">
                <a:solidFill>
                  <a:srgbClr val="FFFFFF"/>
                </a:solidFill>
                <a:latin typeface="Verdana" pitchFamily="34" charset="0"/>
              </a:rPr>
              <a:t>x</a:t>
            </a:r>
          </a:p>
        </p:txBody>
      </p:sp>
      <p:cxnSp>
        <p:nvCxnSpPr>
          <p:cNvPr id="107523" name="AutoShape 300"/>
          <p:cNvCxnSpPr>
            <a:cxnSpLocks noChangeShapeType="1"/>
            <a:stCxn id="107626" idx="1"/>
            <a:endCxn id="107565" idx="3"/>
          </p:cNvCxnSpPr>
          <p:nvPr userDrawn="1"/>
        </p:nvCxnSpPr>
        <p:spPr bwMode="auto">
          <a:xfrm rot="-5400000" flipH="1" flipV="1">
            <a:off x="1278732" y="4656931"/>
            <a:ext cx="704850" cy="1030287"/>
          </a:xfrm>
          <a:prstGeom prst="curvedConnector4">
            <a:avLst>
              <a:gd name="adj1" fmla="val -11935"/>
              <a:gd name="adj2" fmla="val 51083"/>
            </a:avLst>
          </a:prstGeom>
          <a:noFill/>
          <a:ln w="9525" cap="rnd">
            <a:solidFill>
              <a:schemeClr val="tx1"/>
            </a:solidFill>
            <a:prstDash val="sysDot"/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07524" name="Gruppieren 1129"/>
          <p:cNvGrpSpPr>
            <a:grpSpLocks/>
          </p:cNvGrpSpPr>
          <p:nvPr userDrawn="1"/>
        </p:nvGrpSpPr>
        <p:grpSpPr bwMode="auto">
          <a:xfrm>
            <a:off x="7451725" y="3284538"/>
            <a:ext cx="368300" cy="223837"/>
            <a:chOff x="2267745" y="4077086"/>
            <a:chExt cx="368423" cy="257216"/>
          </a:xfrm>
        </p:grpSpPr>
        <p:sp>
          <p:nvSpPr>
            <p:cNvPr id="107525" name="Rectangle 264"/>
            <p:cNvSpPr>
              <a:spLocks noChangeArrowheads="1"/>
            </p:cNvSpPr>
            <p:nvPr/>
          </p:nvSpPr>
          <p:spPr bwMode="auto">
            <a:xfrm>
              <a:off x="2267745" y="4077086"/>
              <a:ext cx="360040" cy="24765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7526" name="Text Box 265"/>
            <p:cNvSpPr txBox="1">
              <a:spLocks noChangeArrowheads="1"/>
            </p:cNvSpPr>
            <p:nvPr/>
          </p:nvSpPr>
          <p:spPr bwMode="auto">
            <a:xfrm>
              <a:off x="2483768" y="4221089"/>
              <a:ext cx="152400" cy="113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" tIns="10800" rIns="18000" bIns="108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de-DE" sz="500">
                  <a:solidFill>
                    <a:srgbClr val="000000"/>
                  </a:solidFill>
                </a:rPr>
                <a:t>(32)</a:t>
              </a:r>
            </a:p>
          </p:txBody>
        </p:sp>
      </p:grpSp>
      <p:grpSp>
        <p:nvGrpSpPr>
          <p:cNvPr id="107527" name="Gruppieren 1132"/>
          <p:cNvGrpSpPr>
            <a:grpSpLocks/>
          </p:cNvGrpSpPr>
          <p:nvPr userDrawn="1"/>
        </p:nvGrpSpPr>
        <p:grpSpPr bwMode="auto">
          <a:xfrm>
            <a:off x="7451725" y="4724400"/>
            <a:ext cx="368300" cy="223838"/>
            <a:chOff x="2267744" y="4077072"/>
            <a:chExt cx="368424" cy="257215"/>
          </a:xfrm>
        </p:grpSpPr>
        <p:sp>
          <p:nvSpPr>
            <p:cNvPr id="107528" name="Rectangle 264"/>
            <p:cNvSpPr>
              <a:spLocks noChangeArrowheads="1"/>
            </p:cNvSpPr>
            <p:nvPr/>
          </p:nvSpPr>
          <p:spPr bwMode="auto">
            <a:xfrm>
              <a:off x="2267744" y="4077072"/>
              <a:ext cx="360040" cy="24765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7529" name="Text Box 265"/>
            <p:cNvSpPr txBox="1">
              <a:spLocks noChangeArrowheads="1"/>
            </p:cNvSpPr>
            <p:nvPr/>
          </p:nvSpPr>
          <p:spPr bwMode="auto">
            <a:xfrm>
              <a:off x="2483768" y="4221075"/>
              <a:ext cx="152400" cy="113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" tIns="10800" rIns="18000" bIns="108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de-DE" sz="500">
                  <a:solidFill>
                    <a:srgbClr val="000000"/>
                  </a:solidFill>
                </a:rPr>
                <a:t>(33)</a:t>
              </a:r>
            </a:p>
          </p:txBody>
        </p:sp>
      </p:grpSp>
      <p:sp>
        <p:nvSpPr>
          <p:cNvPr id="107530" name="Oval 20"/>
          <p:cNvSpPr>
            <a:spLocks noChangeArrowheads="1"/>
          </p:cNvSpPr>
          <p:nvPr userDrawn="1"/>
        </p:nvSpPr>
        <p:spPr bwMode="auto">
          <a:xfrm>
            <a:off x="4795838" y="2060575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de-DE" sz="1000">
                <a:solidFill>
                  <a:srgbClr val="FFFFFF"/>
                </a:solidFill>
                <a:latin typeface="Times New Roman" pitchFamily="18" charset="0"/>
              </a:rPr>
              <a:t>=</a:t>
            </a:r>
          </a:p>
        </p:txBody>
      </p:sp>
      <p:grpSp>
        <p:nvGrpSpPr>
          <p:cNvPr id="107531" name="Gruppieren 1229"/>
          <p:cNvGrpSpPr>
            <a:grpSpLocks/>
          </p:cNvGrpSpPr>
          <p:nvPr userDrawn="1"/>
        </p:nvGrpSpPr>
        <p:grpSpPr bwMode="auto">
          <a:xfrm>
            <a:off x="8315325" y="3298825"/>
            <a:ext cx="504825" cy="417513"/>
            <a:chOff x="467544" y="6165304"/>
            <a:chExt cx="504056" cy="417513"/>
          </a:xfrm>
        </p:grpSpPr>
        <p:sp>
          <p:nvSpPr>
            <p:cNvPr id="107532" name="Rectangle 207"/>
            <p:cNvSpPr>
              <a:spLocks noChangeArrowheads="1"/>
            </p:cNvSpPr>
            <p:nvPr/>
          </p:nvSpPr>
          <p:spPr bwMode="auto">
            <a:xfrm>
              <a:off x="467544" y="6165304"/>
              <a:ext cx="504056" cy="41751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45791" dir="2021404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de-DE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7533" name="Text Box 250"/>
            <p:cNvSpPr txBox="1">
              <a:spLocks noChangeArrowheads="1"/>
            </p:cNvSpPr>
            <p:nvPr/>
          </p:nvSpPr>
          <p:spPr bwMode="auto">
            <a:xfrm>
              <a:off x="467544" y="6165304"/>
              <a:ext cx="152400" cy="98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" tIns="10800" rIns="18000" bIns="108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de-DE" sz="500">
                  <a:solidFill>
                    <a:srgbClr val="000000"/>
                  </a:solidFill>
                </a:rPr>
                <a:t>(34)</a:t>
              </a:r>
            </a:p>
          </p:txBody>
        </p:sp>
      </p:grpSp>
      <p:grpSp>
        <p:nvGrpSpPr>
          <p:cNvPr id="107534" name="Gruppieren 1257"/>
          <p:cNvGrpSpPr>
            <a:grpSpLocks/>
          </p:cNvGrpSpPr>
          <p:nvPr userDrawn="1"/>
        </p:nvGrpSpPr>
        <p:grpSpPr bwMode="auto">
          <a:xfrm>
            <a:off x="2411413" y="1844675"/>
            <a:ext cx="574675" cy="576263"/>
            <a:chOff x="1331640" y="1340768"/>
            <a:chExt cx="648072" cy="648072"/>
          </a:xfrm>
        </p:grpSpPr>
        <p:sp>
          <p:nvSpPr>
            <p:cNvPr id="107535" name="AutoShape 8"/>
            <p:cNvSpPr>
              <a:spLocks noChangeArrowheads="1"/>
            </p:cNvSpPr>
            <p:nvPr/>
          </p:nvSpPr>
          <p:spPr bwMode="auto">
            <a:xfrm>
              <a:off x="1331640" y="1340768"/>
              <a:ext cx="648072" cy="648072"/>
            </a:xfrm>
            <a:prstGeom prst="flowChartDecision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40161" dir="1106097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/>
              <a:endParaRPr lang="de-DE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7536" name="Text Box 62"/>
            <p:cNvSpPr txBox="1">
              <a:spLocks noChangeArrowheads="1"/>
            </p:cNvSpPr>
            <p:nvPr/>
          </p:nvSpPr>
          <p:spPr bwMode="auto">
            <a:xfrm>
              <a:off x="1520661" y="1826822"/>
              <a:ext cx="297033" cy="1110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" tIns="10800" rIns="18000" bIns="108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de-DE" sz="500">
                  <a:solidFill>
                    <a:srgbClr val="000000"/>
                  </a:solidFill>
                </a:rPr>
                <a:t>   (11)</a:t>
              </a:r>
            </a:p>
          </p:txBody>
        </p:sp>
      </p:grpSp>
      <p:grpSp>
        <p:nvGrpSpPr>
          <p:cNvPr id="107537" name="Gruppieren 1260"/>
          <p:cNvGrpSpPr>
            <a:grpSpLocks/>
          </p:cNvGrpSpPr>
          <p:nvPr userDrawn="1"/>
        </p:nvGrpSpPr>
        <p:grpSpPr bwMode="auto">
          <a:xfrm>
            <a:off x="2420938" y="3860800"/>
            <a:ext cx="574675" cy="576263"/>
            <a:chOff x="1331640" y="1340768"/>
            <a:chExt cx="648072" cy="648072"/>
          </a:xfrm>
        </p:grpSpPr>
        <p:sp>
          <p:nvSpPr>
            <p:cNvPr id="107538" name="AutoShape 8"/>
            <p:cNvSpPr>
              <a:spLocks noChangeArrowheads="1"/>
            </p:cNvSpPr>
            <p:nvPr/>
          </p:nvSpPr>
          <p:spPr bwMode="auto">
            <a:xfrm>
              <a:off x="1331640" y="1340768"/>
              <a:ext cx="648072" cy="648072"/>
            </a:xfrm>
            <a:prstGeom prst="flowChartDecision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40161" dir="1106097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/>
              <a:endParaRPr lang="de-DE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7539" name="Text Box 62"/>
            <p:cNvSpPr txBox="1">
              <a:spLocks noChangeArrowheads="1"/>
            </p:cNvSpPr>
            <p:nvPr/>
          </p:nvSpPr>
          <p:spPr bwMode="auto">
            <a:xfrm>
              <a:off x="1520661" y="1826822"/>
              <a:ext cx="297033" cy="1110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" tIns="10800" rIns="18000" bIns="108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de-DE" sz="500">
                  <a:solidFill>
                    <a:srgbClr val="000000"/>
                  </a:solidFill>
                </a:rPr>
                <a:t>   (12)</a:t>
              </a:r>
            </a:p>
          </p:txBody>
        </p:sp>
      </p:grpSp>
      <p:sp>
        <p:nvSpPr>
          <p:cNvPr id="107540" name="Oval 298"/>
          <p:cNvSpPr>
            <a:spLocks noChangeArrowheads="1"/>
          </p:cNvSpPr>
          <p:nvPr userDrawn="1"/>
        </p:nvSpPr>
        <p:spPr bwMode="auto">
          <a:xfrm>
            <a:off x="2195513" y="2060575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de-DE" sz="1600">
                <a:solidFill>
                  <a:srgbClr val="FFFFFF"/>
                </a:solidFill>
                <a:latin typeface="Times New Roman" pitchFamily="18" charset="0"/>
              </a:rPr>
              <a:t>-</a:t>
            </a:r>
          </a:p>
        </p:txBody>
      </p:sp>
      <p:sp>
        <p:nvSpPr>
          <p:cNvPr id="107541" name="Oval 299"/>
          <p:cNvSpPr>
            <a:spLocks noChangeArrowheads="1"/>
          </p:cNvSpPr>
          <p:nvPr userDrawn="1"/>
        </p:nvSpPr>
        <p:spPr bwMode="auto">
          <a:xfrm>
            <a:off x="2060575" y="4068763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de-DE" sz="1600">
                <a:solidFill>
                  <a:srgbClr val="FFFFFF"/>
                </a:solidFill>
                <a:latin typeface="Times New Roman" pitchFamily="18" charset="0"/>
              </a:rPr>
              <a:t>-</a:t>
            </a:r>
          </a:p>
        </p:txBody>
      </p:sp>
      <p:sp>
        <p:nvSpPr>
          <p:cNvPr id="107542" name="Oval 20"/>
          <p:cNvSpPr>
            <a:spLocks noChangeArrowheads="1"/>
          </p:cNvSpPr>
          <p:nvPr userDrawn="1"/>
        </p:nvSpPr>
        <p:spPr bwMode="auto">
          <a:xfrm>
            <a:off x="5508625" y="2708275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de-DE" sz="1000">
                <a:solidFill>
                  <a:srgbClr val="FFFFFF"/>
                </a:solidFill>
                <a:latin typeface="Times New Roman" pitchFamily="18" charset="0"/>
              </a:rPr>
              <a:t>=</a:t>
            </a:r>
          </a:p>
        </p:txBody>
      </p:sp>
      <p:sp>
        <p:nvSpPr>
          <p:cNvPr id="107543" name="Oval 10"/>
          <p:cNvSpPr>
            <a:spLocks noChangeArrowheads="1"/>
          </p:cNvSpPr>
          <p:nvPr userDrawn="1"/>
        </p:nvSpPr>
        <p:spPr bwMode="auto">
          <a:xfrm>
            <a:off x="6659563" y="4724400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de-DE" sz="1000">
                <a:solidFill>
                  <a:srgbClr val="FFFFFF"/>
                </a:solidFill>
                <a:latin typeface="Times New Roman" pitchFamily="18" charset="0"/>
              </a:rPr>
              <a:t>=</a:t>
            </a:r>
          </a:p>
        </p:txBody>
      </p:sp>
      <p:sp>
        <p:nvSpPr>
          <p:cNvPr id="107544" name="Oval 20"/>
          <p:cNvSpPr>
            <a:spLocks noChangeArrowheads="1"/>
          </p:cNvSpPr>
          <p:nvPr userDrawn="1"/>
        </p:nvSpPr>
        <p:spPr bwMode="auto">
          <a:xfrm>
            <a:off x="4795838" y="4076700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de-DE" sz="1000">
                <a:solidFill>
                  <a:srgbClr val="FFFFFF"/>
                </a:solidFill>
                <a:latin typeface="Times New Roman" pitchFamily="18" charset="0"/>
              </a:rPr>
              <a:t>=</a:t>
            </a:r>
          </a:p>
        </p:txBody>
      </p:sp>
      <p:sp>
        <p:nvSpPr>
          <p:cNvPr id="107545" name="Text Box 26"/>
          <p:cNvSpPr txBox="1">
            <a:spLocks noChangeArrowheads="1"/>
          </p:cNvSpPr>
          <p:nvPr userDrawn="1"/>
        </p:nvSpPr>
        <p:spPr bwMode="auto">
          <a:xfrm>
            <a:off x="539750" y="1052513"/>
            <a:ext cx="719138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sz="400">
                <a:solidFill>
                  <a:srgbClr val="000000"/>
                </a:solidFill>
              </a:rPr>
              <a:t>Aktive Energiezentren</a:t>
            </a:r>
          </a:p>
        </p:txBody>
      </p:sp>
      <p:grpSp>
        <p:nvGrpSpPr>
          <p:cNvPr id="107546" name="Gruppieren 1404"/>
          <p:cNvGrpSpPr>
            <a:grpSpLocks/>
          </p:cNvGrpSpPr>
          <p:nvPr userDrawn="1"/>
        </p:nvGrpSpPr>
        <p:grpSpPr bwMode="auto">
          <a:xfrm>
            <a:off x="611188" y="1858963"/>
            <a:ext cx="504825" cy="417512"/>
            <a:chOff x="467544" y="6165304"/>
            <a:chExt cx="504056" cy="417513"/>
          </a:xfrm>
        </p:grpSpPr>
        <p:sp>
          <p:nvSpPr>
            <p:cNvPr id="107547" name="Rectangle 207"/>
            <p:cNvSpPr>
              <a:spLocks noChangeArrowheads="1"/>
            </p:cNvSpPr>
            <p:nvPr/>
          </p:nvSpPr>
          <p:spPr bwMode="auto">
            <a:xfrm>
              <a:off x="467544" y="6165304"/>
              <a:ext cx="504056" cy="41751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45791" dir="2021404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de-DE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7548" name="Text Box 250"/>
            <p:cNvSpPr txBox="1">
              <a:spLocks noChangeArrowheads="1"/>
            </p:cNvSpPr>
            <p:nvPr/>
          </p:nvSpPr>
          <p:spPr bwMode="auto">
            <a:xfrm>
              <a:off x="467544" y="6165304"/>
              <a:ext cx="152400" cy="98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" tIns="10800" rIns="18000" bIns="108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de-DE" sz="500">
                  <a:solidFill>
                    <a:srgbClr val="000000"/>
                  </a:solidFill>
                </a:rPr>
                <a:t>(2)</a:t>
              </a:r>
            </a:p>
          </p:txBody>
        </p:sp>
      </p:grpSp>
      <p:grpSp>
        <p:nvGrpSpPr>
          <p:cNvPr id="107549" name="Gruppieren 1407"/>
          <p:cNvGrpSpPr>
            <a:grpSpLocks/>
          </p:cNvGrpSpPr>
          <p:nvPr userDrawn="1"/>
        </p:nvGrpSpPr>
        <p:grpSpPr bwMode="auto">
          <a:xfrm>
            <a:off x="611188" y="2506663"/>
            <a:ext cx="504825" cy="417512"/>
            <a:chOff x="467544" y="6165304"/>
            <a:chExt cx="504056" cy="417513"/>
          </a:xfrm>
        </p:grpSpPr>
        <p:sp>
          <p:nvSpPr>
            <p:cNvPr id="107550" name="Rectangle 207"/>
            <p:cNvSpPr>
              <a:spLocks noChangeArrowheads="1"/>
            </p:cNvSpPr>
            <p:nvPr/>
          </p:nvSpPr>
          <p:spPr bwMode="auto">
            <a:xfrm>
              <a:off x="467544" y="6165304"/>
              <a:ext cx="504056" cy="41751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45791" dir="2021404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de-DE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7551" name="Text Box 250"/>
            <p:cNvSpPr txBox="1">
              <a:spLocks noChangeArrowheads="1"/>
            </p:cNvSpPr>
            <p:nvPr/>
          </p:nvSpPr>
          <p:spPr bwMode="auto">
            <a:xfrm>
              <a:off x="467544" y="6165304"/>
              <a:ext cx="152400" cy="98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" tIns="10800" rIns="18000" bIns="108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de-DE" sz="500">
                  <a:solidFill>
                    <a:srgbClr val="000000"/>
                  </a:solidFill>
                </a:rPr>
                <a:t>(3)</a:t>
              </a:r>
            </a:p>
          </p:txBody>
        </p:sp>
      </p:grpSp>
      <p:grpSp>
        <p:nvGrpSpPr>
          <p:cNvPr id="107552" name="Gruppieren 1413"/>
          <p:cNvGrpSpPr>
            <a:grpSpLocks/>
          </p:cNvGrpSpPr>
          <p:nvPr userDrawn="1"/>
        </p:nvGrpSpPr>
        <p:grpSpPr bwMode="auto">
          <a:xfrm>
            <a:off x="2332038" y="1196975"/>
            <a:ext cx="368300" cy="223838"/>
            <a:chOff x="2267744" y="4077072"/>
            <a:chExt cx="368424" cy="257294"/>
          </a:xfrm>
        </p:grpSpPr>
        <p:sp>
          <p:nvSpPr>
            <p:cNvPr id="107553" name="Rectangle 264"/>
            <p:cNvSpPr>
              <a:spLocks noChangeArrowheads="1"/>
            </p:cNvSpPr>
            <p:nvPr/>
          </p:nvSpPr>
          <p:spPr bwMode="auto">
            <a:xfrm>
              <a:off x="2267744" y="4077072"/>
              <a:ext cx="360040" cy="24765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7554" name="Text Box 265"/>
            <p:cNvSpPr txBox="1">
              <a:spLocks noChangeArrowheads="1"/>
            </p:cNvSpPr>
            <p:nvPr/>
          </p:nvSpPr>
          <p:spPr bwMode="auto">
            <a:xfrm>
              <a:off x="2483768" y="4221088"/>
              <a:ext cx="152400" cy="113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" tIns="10800" rIns="18000" bIns="108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de-DE" sz="500">
                  <a:solidFill>
                    <a:srgbClr val="000000"/>
                  </a:solidFill>
                </a:rPr>
                <a:t>(7)</a:t>
              </a:r>
            </a:p>
          </p:txBody>
        </p:sp>
      </p:grpSp>
      <p:grpSp>
        <p:nvGrpSpPr>
          <p:cNvPr id="107555" name="Gruppieren 1419"/>
          <p:cNvGrpSpPr>
            <a:grpSpLocks/>
          </p:cNvGrpSpPr>
          <p:nvPr userDrawn="1"/>
        </p:nvGrpSpPr>
        <p:grpSpPr bwMode="auto">
          <a:xfrm>
            <a:off x="4348163" y="1700213"/>
            <a:ext cx="368300" cy="223837"/>
            <a:chOff x="2267744" y="4077072"/>
            <a:chExt cx="368424" cy="257294"/>
          </a:xfrm>
        </p:grpSpPr>
        <p:sp>
          <p:nvSpPr>
            <p:cNvPr id="107556" name="Rectangle 264"/>
            <p:cNvSpPr>
              <a:spLocks noChangeArrowheads="1"/>
            </p:cNvSpPr>
            <p:nvPr/>
          </p:nvSpPr>
          <p:spPr bwMode="auto">
            <a:xfrm>
              <a:off x="2267744" y="4077072"/>
              <a:ext cx="360040" cy="24765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7557" name="Text Box 265"/>
            <p:cNvSpPr txBox="1">
              <a:spLocks noChangeArrowheads="1"/>
            </p:cNvSpPr>
            <p:nvPr/>
          </p:nvSpPr>
          <p:spPr bwMode="auto">
            <a:xfrm>
              <a:off x="2483768" y="4221088"/>
              <a:ext cx="152400" cy="113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" tIns="10800" rIns="18000" bIns="108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de-DE" sz="500">
                  <a:solidFill>
                    <a:srgbClr val="000000"/>
                  </a:solidFill>
                </a:rPr>
                <a:t>(16)</a:t>
              </a:r>
            </a:p>
          </p:txBody>
        </p:sp>
      </p:grpSp>
      <p:grpSp>
        <p:nvGrpSpPr>
          <p:cNvPr id="107558" name="Gruppieren 1422"/>
          <p:cNvGrpSpPr>
            <a:grpSpLocks/>
          </p:cNvGrpSpPr>
          <p:nvPr userDrawn="1"/>
        </p:nvGrpSpPr>
        <p:grpSpPr bwMode="auto">
          <a:xfrm>
            <a:off x="7451725" y="1196975"/>
            <a:ext cx="368300" cy="223838"/>
            <a:chOff x="2267744" y="4077072"/>
            <a:chExt cx="368424" cy="257294"/>
          </a:xfrm>
        </p:grpSpPr>
        <p:sp>
          <p:nvSpPr>
            <p:cNvPr id="107559" name="Rectangle 264"/>
            <p:cNvSpPr>
              <a:spLocks noChangeArrowheads="1"/>
            </p:cNvSpPr>
            <p:nvPr/>
          </p:nvSpPr>
          <p:spPr bwMode="auto">
            <a:xfrm>
              <a:off x="2267744" y="4077072"/>
              <a:ext cx="360040" cy="24765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7560" name="Text Box 265"/>
            <p:cNvSpPr txBox="1">
              <a:spLocks noChangeArrowheads="1"/>
            </p:cNvSpPr>
            <p:nvPr/>
          </p:nvSpPr>
          <p:spPr bwMode="auto">
            <a:xfrm>
              <a:off x="2483768" y="4221088"/>
              <a:ext cx="152400" cy="113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" tIns="10800" rIns="18000" bIns="108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de-DE" sz="500">
                  <a:solidFill>
                    <a:srgbClr val="000000"/>
                  </a:solidFill>
                </a:rPr>
                <a:t>(31)</a:t>
              </a:r>
            </a:p>
          </p:txBody>
        </p:sp>
      </p:grpSp>
      <p:grpSp>
        <p:nvGrpSpPr>
          <p:cNvPr id="107561" name="Gruppieren 1425"/>
          <p:cNvGrpSpPr>
            <a:grpSpLocks/>
          </p:cNvGrpSpPr>
          <p:nvPr userDrawn="1"/>
        </p:nvGrpSpPr>
        <p:grpSpPr bwMode="auto">
          <a:xfrm>
            <a:off x="611188" y="3875088"/>
            <a:ext cx="504825" cy="417512"/>
            <a:chOff x="467544" y="6165304"/>
            <a:chExt cx="504056" cy="417513"/>
          </a:xfrm>
        </p:grpSpPr>
        <p:sp>
          <p:nvSpPr>
            <p:cNvPr id="107562" name="Rectangle 207"/>
            <p:cNvSpPr>
              <a:spLocks noChangeArrowheads="1"/>
            </p:cNvSpPr>
            <p:nvPr/>
          </p:nvSpPr>
          <p:spPr bwMode="auto">
            <a:xfrm>
              <a:off x="467544" y="6165304"/>
              <a:ext cx="504056" cy="41751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45791" dir="2021404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de-DE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7563" name="Text Box 250"/>
            <p:cNvSpPr txBox="1">
              <a:spLocks noChangeArrowheads="1"/>
            </p:cNvSpPr>
            <p:nvPr/>
          </p:nvSpPr>
          <p:spPr bwMode="auto">
            <a:xfrm>
              <a:off x="467544" y="6165304"/>
              <a:ext cx="152400" cy="98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" tIns="10800" rIns="18000" bIns="108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de-DE" sz="500">
                  <a:solidFill>
                    <a:srgbClr val="000000"/>
                  </a:solidFill>
                </a:rPr>
                <a:t>(5)</a:t>
              </a:r>
            </a:p>
          </p:txBody>
        </p:sp>
      </p:grpSp>
      <p:grpSp>
        <p:nvGrpSpPr>
          <p:cNvPr id="107564" name="Gruppieren 1428"/>
          <p:cNvGrpSpPr>
            <a:grpSpLocks/>
          </p:cNvGrpSpPr>
          <p:nvPr userDrawn="1"/>
        </p:nvGrpSpPr>
        <p:grpSpPr bwMode="auto">
          <a:xfrm>
            <a:off x="611188" y="5314950"/>
            <a:ext cx="504825" cy="417513"/>
            <a:chOff x="467544" y="6165304"/>
            <a:chExt cx="504056" cy="417513"/>
          </a:xfrm>
        </p:grpSpPr>
        <p:sp>
          <p:nvSpPr>
            <p:cNvPr id="107565" name="Rectangle 207"/>
            <p:cNvSpPr>
              <a:spLocks noChangeArrowheads="1"/>
            </p:cNvSpPr>
            <p:nvPr/>
          </p:nvSpPr>
          <p:spPr bwMode="auto">
            <a:xfrm>
              <a:off x="467544" y="6165304"/>
              <a:ext cx="504056" cy="41751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45791" dir="2021404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de-DE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7566" name="Text Box 250"/>
            <p:cNvSpPr txBox="1">
              <a:spLocks noChangeArrowheads="1"/>
            </p:cNvSpPr>
            <p:nvPr/>
          </p:nvSpPr>
          <p:spPr bwMode="auto">
            <a:xfrm>
              <a:off x="467544" y="6165304"/>
              <a:ext cx="152400" cy="98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" tIns="10800" rIns="18000" bIns="108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de-DE" sz="500">
                  <a:solidFill>
                    <a:srgbClr val="000000"/>
                  </a:solidFill>
                </a:rPr>
                <a:t>(6)</a:t>
              </a:r>
            </a:p>
          </p:txBody>
        </p:sp>
      </p:grpSp>
      <p:grpSp>
        <p:nvGrpSpPr>
          <p:cNvPr id="107567" name="Gruppieren 1434"/>
          <p:cNvGrpSpPr>
            <a:grpSpLocks/>
          </p:cNvGrpSpPr>
          <p:nvPr userDrawn="1"/>
        </p:nvGrpSpPr>
        <p:grpSpPr bwMode="auto">
          <a:xfrm>
            <a:off x="2339975" y="3284538"/>
            <a:ext cx="368300" cy="223837"/>
            <a:chOff x="2267744" y="4077072"/>
            <a:chExt cx="368424" cy="257294"/>
          </a:xfrm>
        </p:grpSpPr>
        <p:sp>
          <p:nvSpPr>
            <p:cNvPr id="107568" name="Rectangle 264"/>
            <p:cNvSpPr>
              <a:spLocks noChangeArrowheads="1"/>
            </p:cNvSpPr>
            <p:nvPr/>
          </p:nvSpPr>
          <p:spPr bwMode="auto">
            <a:xfrm>
              <a:off x="2267744" y="4077072"/>
              <a:ext cx="360040" cy="24765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7569" name="Text Box 265"/>
            <p:cNvSpPr txBox="1">
              <a:spLocks noChangeArrowheads="1"/>
            </p:cNvSpPr>
            <p:nvPr/>
          </p:nvSpPr>
          <p:spPr bwMode="auto">
            <a:xfrm>
              <a:off x="2483768" y="4221088"/>
              <a:ext cx="152400" cy="113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" tIns="10800" rIns="18000" bIns="108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de-DE" sz="500">
                  <a:solidFill>
                    <a:srgbClr val="000000"/>
                  </a:solidFill>
                </a:rPr>
                <a:t>  (8)</a:t>
              </a:r>
            </a:p>
          </p:txBody>
        </p:sp>
      </p:grpSp>
      <p:grpSp>
        <p:nvGrpSpPr>
          <p:cNvPr id="107570" name="Gruppieren 1437"/>
          <p:cNvGrpSpPr>
            <a:grpSpLocks/>
          </p:cNvGrpSpPr>
          <p:nvPr userDrawn="1"/>
        </p:nvGrpSpPr>
        <p:grpSpPr bwMode="auto">
          <a:xfrm>
            <a:off x="5011738" y="1887538"/>
            <a:ext cx="504825" cy="388937"/>
            <a:chOff x="2699793" y="1484784"/>
            <a:chExt cx="504056" cy="388938"/>
          </a:xfrm>
        </p:grpSpPr>
        <p:sp>
          <p:nvSpPr>
            <p:cNvPr id="107571" name="Oval 9"/>
            <p:cNvSpPr>
              <a:spLocks noChangeArrowheads="1"/>
            </p:cNvSpPr>
            <p:nvPr/>
          </p:nvSpPr>
          <p:spPr bwMode="auto">
            <a:xfrm>
              <a:off x="2699793" y="1484784"/>
              <a:ext cx="504056" cy="38893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40161" dir="1106097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de-DE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7572" name="Text Box 61"/>
            <p:cNvSpPr txBox="1">
              <a:spLocks noChangeArrowheads="1"/>
            </p:cNvSpPr>
            <p:nvPr/>
          </p:nvSpPr>
          <p:spPr bwMode="auto">
            <a:xfrm>
              <a:off x="2843808" y="1772816"/>
              <a:ext cx="216024" cy="98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" tIns="10800" rIns="18000" bIns="108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de-DE" sz="500">
                  <a:solidFill>
                    <a:srgbClr val="000000"/>
                  </a:solidFill>
                </a:rPr>
                <a:t>  (25)</a:t>
              </a:r>
            </a:p>
          </p:txBody>
        </p:sp>
      </p:grpSp>
      <p:cxnSp>
        <p:nvCxnSpPr>
          <p:cNvPr id="1443" name="Gerade Verbindung mit Pfeil 1442"/>
          <p:cNvCxnSpPr>
            <a:stCxn id="2029" idx="3"/>
            <a:endCxn id="2042" idx="1"/>
          </p:cNvCxnSpPr>
          <p:nvPr userDrawn="1"/>
        </p:nvCxnSpPr>
        <p:spPr>
          <a:xfrm>
            <a:off x="1116013" y="1420813"/>
            <a:ext cx="166687" cy="66198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4" name="Gerade Verbindung mit Pfeil 1443"/>
          <p:cNvCxnSpPr>
            <a:stCxn id="107547" idx="3"/>
            <a:endCxn id="2042" idx="2"/>
          </p:cNvCxnSpPr>
          <p:nvPr userDrawn="1"/>
        </p:nvCxnSpPr>
        <p:spPr>
          <a:xfrm>
            <a:off x="1116013" y="2068513"/>
            <a:ext cx="142875" cy="6826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7" name="Gerade Verbindung mit Pfeil 1446"/>
          <p:cNvCxnSpPr>
            <a:stCxn id="107550" idx="3"/>
            <a:endCxn id="2042" idx="3"/>
          </p:cNvCxnSpPr>
          <p:nvPr userDrawn="1"/>
        </p:nvCxnSpPr>
        <p:spPr>
          <a:xfrm flipV="1">
            <a:off x="1116013" y="2190750"/>
            <a:ext cx="166687" cy="52546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7576" name="Gruppieren 1449"/>
          <p:cNvGrpSpPr>
            <a:grpSpLocks/>
          </p:cNvGrpSpPr>
          <p:nvPr userDrawn="1"/>
        </p:nvGrpSpPr>
        <p:grpSpPr bwMode="auto">
          <a:xfrm>
            <a:off x="5011738" y="3933825"/>
            <a:ext cx="504825" cy="388938"/>
            <a:chOff x="2699793" y="1484784"/>
            <a:chExt cx="504056" cy="388938"/>
          </a:xfrm>
        </p:grpSpPr>
        <p:sp>
          <p:nvSpPr>
            <p:cNvPr id="107577" name="Oval 9"/>
            <p:cNvSpPr>
              <a:spLocks noChangeArrowheads="1"/>
            </p:cNvSpPr>
            <p:nvPr/>
          </p:nvSpPr>
          <p:spPr bwMode="auto">
            <a:xfrm>
              <a:off x="2699793" y="1484784"/>
              <a:ext cx="504056" cy="38893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40161" dir="1106097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de-DE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7578" name="Text Box 61"/>
            <p:cNvSpPr txBox="1">
              <a:spLocks noChangeArrowheads="1"/>
            </p:cNvSpPr>
            <p:nvPr/>
          </p:nvSpPr>
          <p:spPr bwMode="auto">
            <a:xfrm>
              <a:off x="2843808" y="1772816"/>
              <a:ext cx="216024" cy="98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" tIns="10800" rIns="18000" bIns="108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de-DE" sz="500">
                  <a:solidFill>
                    <a:srgbClr val="000000"/>
                  </a:solidFill>
                </a:rPr>
                <a:t>  (27)</a:t>
              </a:r>
            </a:p>
          </p:txBody>
        </p:sp>
      </p:grpSp>
      <p:cxnSp>
        <p:nvCxnSpPr>
          <p:cNvPr id="1453" name="Gerade Verbindung 1452"/>
          <p:cNvCxnSpPr/>
          <p:nvPr userDrawn="1"/>
        </p:nvCxnSpPr>
        <p:spPr>
          <a:xfrm flipV="1">
            <a:off x="1116013" y="5589588"/>
            <a:ext cx="52562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580" name="Oval 20"/>
          <p:cNvSpPr>
            <a:spLocks noChangeArrowheads="1"/>
          </p:cNvSpPr>
          <p:nvPr userDrawn="1"/>
        </p:nvSpPr>
        <p:spPr bwMode="auto">
          <a:xfrm>
            <a:off x="4795838" y="5516563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de-DE" sz="1000">
                <a:solidFill>
                  <a:srgbClr val="FFFFFF"/>
                </a:solidFill>
                <a:latin typeface="Times New Roman" pitchFamily="18" charset="0"/>
              </a:rPr>
              <a:t>=</a:t>
            </a:r>
          </a:p>
        </p:txBody>
      </p:sp>
      <p:grpSp>
        <p:nvGrpSpPr>
          <p:cNvPr id="107581" name="Gruppieren 1458"/>
          <p:cNvGrpSpPr>
            <a:grpSpLocks/>
          </p:cNvGrpSpPr>
          <p:nvPr userDrawn="1"/>
        </p:nvGrpSpPr>
        <p:grpSpPr bwMode="auto">
          <a:xfrm>
            <a:off x="5011738" y="5402263"/>
            <a:ext cx="504825" cy="388937"/>
            <a:chOff x="2699793" y="1484784"/>
            <a:chExt cx="504056" cy="388938"/>
          </a:xfrm>
        </p:grpSpPr>
        <p:sp>
          <p:nvSpPr>
            <p:cNvPr id="107582" name="Oval 9"/>
            <p:cNvSpPr>
              <a:spLocks noChangeArrowheads="1"/>
            </p:cNvSpPr>
            <p:nvPr/>
          </p:nvSpPr>
          <p:spPr bwMode="auto">
            <a:xfrm>
              <a:off x="2699793" y="1484784"/>
              <a:ext cx="504056" cy="38893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40161" dir="1106097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de-DE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7583" name="Text Box 61"/>
            <p:cNvSpPr txBox="1">
              <a:spLocks noChangeArrowheads="1"/>
            </p:cNvSpPr>
            <p:nvPr/>
          </p:nvSpPr>
          <p:spPr bwMode="auto">
            <a:xfrm>
              <a:off x="2843808" y="1772816"/>
              <a:ext cx="216024" cy="98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" tIns="10800" rIns="18000" bIns="108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de-DE" sz="500">
                  <a:solidFill>
                    <a:srgbClr val="000000"/>
                  </a:solidFill>
                </a:rPr>
                <a:t>  (29)</a:t>
              </a:r>
            </a:p>
          </p:txBody>
        </p:sp>
      </p:grpSp>
      <p:grpSp>
        <p:nvGrpSpPr>
          <p:cNvPr id="107584" name="Gruppieren 1250"/>
          <p:cNvGrpSpPr>
            <a:grpSpLocks/>
          </p:cNvGrpSpPr>
          <p:nvPr userDrawn="1"/>
        </p:nvGrpSpPr>
        <p:grpSpPr bwMode="auto">
          <a:xfrm>
            <a:off x="2132013" y="5300663"/>
            <a:ext cx="576262" cy="576262"/>
            <a:chOff x="1331640" y="1340768"/>
            <a:chExt cx="648072" cy="648072"/>
          </a:xfrm>
        </p:grpSpPr>
        <p:sp>
          <p:nvSpPr>
            <p:cNvPr id="107585" name="AutoShape 8"/>
            <p:cNvSpPr>
              <a:spLocks noChangeArrowheads="1"/>
            </p:cNvSpPr>
            <p:nvPr/>
          </p:nvSpPr>
          <p:spPr bwMode="auto">
            <a:xfrm>
              <a:off x="1331640" y="1340768"/>
              <a:ext cx="648072" cy="648072"/>
            </a:xfrm>
            <a:prstGeom prst="flowChartDecision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40161" dir="1106097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/>
              <a:endParaRPr lang="de-DE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7586" name="Text Box 62"/>
            <p:cNvSpPr txBox="1">
              <a:spLocks noChangeArrowheads="1"/>
            </p:cNvSpPr>
            <p:nvPr/>
          </p:nvSpPr>
          <p:spPr bwMode="auto">
            <a:xfrm>
              <a:off x="1520661" y="1826822"/>
              <a:ext cx="297033" cy="1110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" tIns="10800" rIns="18000" bIns="108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de-DE" sz="500">
                  <a:solidFill>
                    <a:srgbClr val="000000"/>
                  </a:solidFill>
                </a:rPr>
                <a:t>   (13)</a:t>
              </a:r>
            </a:p>
          </p:txBody>
        </p:sp>
      </p:grpSp>
      <p:grpSp>
        <p:nvGrpSpPr>
          <p:cNvPr id="107587" name="Gruppieren 1253"/>
          <p:cNvGrpSpPr>
            <a:grpSpLocks/>
          </p:cNvGrpSpPr>
          <p:nvPr userDrawn="1"/>
        </p:nvGrpSpPr>
        <p:grpSpPr bwMode="auto">
          <a:xfrm>
            <a:off x="2779713" y="5300663"/>
            <a:ext cx="576262" cy="576262"/>
            <a:chOff x="1331640" y="1340768"/>
            <a:chExt cx="648072" cy="648072"/>
          </a:xfrm>
        </p:grpSpPr>
        <p:sp>
          <p:nvSpPr>
            <p:cNvPr id="107588" name="AutoShape 8"/>
            <p:cNvSpPr>
              <a:spLocks noChangeArrowheads="1"/>
            </p:cNvSpPr>
            <p:nvPr/>
          </p:nvSpPr>
          <p:spPr bwMode="auto">
            <a:xfrm>
              <a:off x="1331640" y="1340768"/>
              <a:ext cx="648072" cy="648072"/>
            </a:xfrm>
            <a:prstGeom prst="flowChartDecision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40161" dir="1106097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/>
              <a:endParaRPr lang="de-DE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7589" name="Text Box 62"/>
            <p:cNvSpPr txBox="1">
              <a:spLocks noChangeArrowheads="1"/>
            </p:cNvSpPr>
            <p:nvPr/>
          </p:nvSpPr>
          <p:spPr bwMode="auto">
            <a:xfrm>
              <a:off x="1520661" y="1826822"/>
              <a:ext cx="297033" cy="1110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" tIns="10800" rIns="18000" bIns="108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de-DE" sz="500">
                  <a:solidFill>
                    <a:srgbClr val="000000"/>
                  </a:solidFill>
                </a:rPr>
                <a:t>   (14)</a:t>
              </a:r>
            </a:p>
          </p:txBody>
        </p:sp>
      </p:grpSp>
      <p:sp>
        <p:nvSpPr>
          <p:cNvPr id="107590" name="Oval 298"/>
          <p:cNvSpPr>
            <a:spLocks noChangeArrowheads="1"/>
          </p:cNvSpPr>
          <p:nvPr userDrawn="1"/>
        </p:nvSpPr>
        <p:spPr bwMode="auto">
          <a:xfrm>
            <a:off x="2708275" y="5516563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de-DE" sz="1600">
                <a:solidFill>
                  <a:srgbClr val="FFFFFF"/>
                </a:solidFill>
                <a:latin typeface="Times New Roman" pitchFamily="18" charset="0"/>
              </a:rPr>
              <a:t>-</a:t>
            </a:r>
          </a:p>
        </p:txBody>
      </p:sp>
      <p:sp>
        <p:nvSpPr>
          <p:cNvPr id="107591" name="Oval 299"/>
          <p:cNvSpPr>
            <a:spLocks noChangeArrowheads="1"/>
          </p:cNvSpPr>
          <p:nvPr userDrawn="1"/>
        </p:nvSpPr>
        <p:spPr bwMode="auto">
          <a:xfrm>
            <a:off x="2051050" y="5516563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de-DE" sz="1600">
                <a:solidFill>
                  <a:srgbClr val="FFFFFF"/>
                </a:solidFill>
                <a:latin typeface="Times New Roman" pitchFamily="18" charset="0"/>
              </a:rPr>
              <a:t>-</a:t>
            </a:r>
          </a:p>
        </p:txBody>
      </p:sp>
      <p:grpSp>
        <p:nvGrpSpPr>
          <p:cNvPr id="107592" name="Gruppieren 1226"/>
          <p:cNvGrpSpPr>
            <a:grpSpLocks/>
          </p:cNvGrpSpPr>
          <p:nvPr userDrawn="1"/>
        </p:nvGrpSpPr>
        <p:grpSpPr bwMode="auto">
          <a:xfrm>
            <a:off x="8315325" y="5387975"/>
            <a:ext cx="504825" cy="417513"/>
            <a:chOff x="467544" y="6165304"/>
            <a:chExt cx="504056" cy="417513"/>
          </a:xfrm>
        </p:grpSpPr>
        <p:sp>
          <p:nvSpPr>
            <p:cNvPr id="107593" name="Rectangle 207"/>
            <p:cNvSpPr>
              <a:spLocks noChangeArrowheads="1"/>
            </p:cNvSpPr>
            <p:nvPr/>
          </p:nvSpPr>
          <p:spPr bwMode="auto">
            <a:xfrm>
              <a:off x="467544" y="6165304"/>
              <a:ext cx="504056" cy="41751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45791" dir="2021404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de-DE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7594" name="Text Box 250"/>
            <p:cNvSpPr txBox="1">
              <a:spLocks noChangeArrowheads="1"/>
            </p:cNvSpPr>
            <p:nvPr/>
          </p:nvSpPr>
          <p:spPr bwMode="auto">
            <a:xfrm>
              <a:off x="467544" y="6165304"/>
              <a:ext cx="152400" cy="98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" tIns="10800" rIns="18000" bIns="108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de-DE" sz="500">
                  <a:solidFill>
                    <a:srgbClr val="000000"/>
                  </a:solidFill>
                </a:rPr>
                <a:t>(35)</a:t>
              </a:r>
            </a:p>
          </p:txBody>
        </p:sp>
      </p:grpSp>
      <p:sp>
        <p:nvSpPr>
          <p:cNvPr id="107595" name="Oval 20"/>
          <p:cNvSpPr>
            <a:spLocks noChangeArrowheads="1"/>
          </p:cNvSpPr>
          <p:nvPr userDrawn="1"/>
        </p:nvSpPr>
        <p:spPr bwMode="auto">
          <a:xfrm>
            <a:off x="2339975" y="5170488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de-DE" sz="1000">
                <a:solidFill>
                  <a:srgbClr val="FFFFFF"/>
                </a:solidFill>
                <a:latin typeface="Times New Roman" pitchFamily="18" charset="0"/>
              </a:rPr>
              <a:t>=</a:t>
            </a:r>
          </a:p>
        </p:txBody>
      </p:sp>
      <p:sp>
        <p:nvSpPr>
          <p:cNvPr id="107596" name="Rectangle 32"/>
          <p:cNvSpPr>
            <a:spLocks noChangeArrowheads="1"/>
          </p:cNvSpPr>
          <p:nvPr userDrawn="1"/>
        </p:nvSpPr>
        <p:spPr bwMode="auto">
          <a:xfrm>
            <a:off x="3983038" y="1500188"/>
            <a:ext cx="228600" cy="2730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de-DE" sz="1600">
                <a:solidFill>
                  <a:srgbClr val="000000"/>
                </a:solidFill>
                <a:cs typeface="Arial" charset="0"/>
              </a:rPr>
              <a:t>5</a:t>
            </a:r>
          </a:p>
        </p:txBody>
      </p:sp>
      <p:sp>
        <p:nvSpPr>
          <p:cNvPr id="107597" name="Oval 34"/>
          <p:cNvSpPr>
            <a:spLocks noChangeArrowheads="1"/>
          </p:cNvSpPr>
          <p:nvPr userDrawn="1"/>
        </p:nvSpPr>
        <p:spPr bwMode="auto">
          <a:xfrm>
            <a:off x="3851275" y="1412875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de-DE" sz="1000">
                <a:solidFill>
                  <a:srgbClr val="FFFFFF"/>
                </a:solidFill>
                <a:latin typeface="Verdana" pitchFamily="34" charset="0"/>
              </a:rPr>
              <a:t>x</a:t>
            </a:r>
          </a:p>
        </p:txBody>
      </p:sp>
      <p:sp>
        <p:nvSpPr>
          <p:cNvPr id="107598" name="Oval 20"/>
          <p:cNvSpPr>
            <a:spLocks noChangeArrowheads="1"/>
          </p:cNvSpPr>
          <p:nvPr userDrawn="1"/>
        </p:nvSpPr>
        <p:spPr bwMode="auto">
          <a:xfrm>
            <a:off x="4211638" y="1700213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de-DE" sz="1000">
                <a:solidFill>
                  <a:srgbClr val="FFFFFF"/>
                </a:solidFill>
                <a:latin typeface="Times New Roman" pitchFamily="18" charset="0"/>
              </a:rPr>
              <a:t>=</a:t>
            </a:r>
          </a:p>
        </p:txBody>
      </p:sp>
      <p:grpSp>
        <p:nvGrpSpPr>
          <p:cNvPr id="107599" name="Gruppieren 1486"/>
          <p:cNvGrpSpPr>
            <a:grpSpLocks/>
          </p:cNvGrpSpPr>
          <p:nvPr userDrawn="1"/>
        </p:nvGrpSpPr>
        <p:grpSpPr bwMode="auto">
          <a:xfrm>
            <a:off x="4348163" y="4292600"/>
            <a:ext cx="368300" cy="225425"/>
            <a:chOff x="2267744" y="4077072"/>
            <a:chExt cx="368424" cy="257294"/>
          </a:xfrm>
        </p:grpSpPr>
        <p:sp>
          <p:nvSpPr>
            <p:cNvPr id="107600" name="Rectangle 264"/>
            <p:cNvSpPr>
              <a:spLocks noChangeArrowheads="1"/>
            </p:cNvSpPr>
            <p:nvPr/>
          </p:nvSpPr>
          <p:spPr bwMode="auto">
            <a:xfrm>
              <a:off x="2267744" y="4077072"/>
              <a:ext cx="360040" cy="24765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7601" name="Text Box 265"/>
            <p:cNvSpPr txBox="1">
              <a:spLocks noChangeArrowheads="1"/>
            </p:cNvSpPr>
            <p:nvPr/>
          </p:nvSpPr>
          <p:spPr bwMode="auto">
            <a:xfrm>
              <a:off x="2483768" y="4221088"/>
              <a:ext cx="152400" cy="113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" tIns="10800" rIns="18000" bIns="108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de-DE" sz="500">
                  <a:solidFill>
                    <a:srgbClr val="000000"/>
                  </a:solidFill>
                </a:rPr>
                <a:t>(19)</a:t>
              </a:r>
            </a:p>
          </p:txBody>
        </p:sp>
      </p:grpSp>
      <p:sp>
        <p:nvSpPr>
          <p:cNvPr id="107602" name="Rectangle 32"/>
          <p:cNvSpPr>
            <a:spLocks noChangeArrowheads="1"/>
          </p:cNvSpPr>
          <p:nvPr userDrawn="1"/>
        </p:nvSpPr>
        <p:spPr bwMode="auto">
          <a:xfrm>
            <a:off x="4138613" y="3803650"/>
            <a:ext cx="288925" cy="2730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 sz="16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7603" name="Oval 20"/>
          <p:cNvSpPr>
            <a:spLocks noChangeArrowheads="1"/>
          </p:cNvSpPr>
          <p:nvPr userDrawn="1"/>
        </p:nvSpPr>
        <p:spPr bwMode="auto">
          <a:xfrm>
            <a:off x="4067175" y="4221163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de-DE" sz="1000">
                <a:solidFill>
                  <a:srgbClr val="FFFFFF"/>
                </a:solidFill>
                <a:latin typeface="Times New Roman" pitchFamily="18" charset="0"/>
              </a:rPr>
              <a:t>=</a:t>
            </a:r>
          </a:p>
        </p:txBody>
      </p:sp>
      <p:cxnSp>
        <p:nvCxnSpPr>
          <p:cNvPr id="107604" name="AutoShape 300"/>
          <p:cNvCxnSpPr>
            <a:cxnSpLocks noChangeShapeType="1"/>
            <a:stCxn id="107606" idx="0"/>
            <a:endCxn id="107562" idx="3"/>
          </p:cNvCxnSpPr>
          <p:nvPr userDrawn="1"/>
        </p:nvCxnSpPr>
        <p:spPr bwMode="auto">
          <a:xfrm rot="-5400000" flipH="1" flipV="1">
            <a:off x="2076450" y="2663826"/>
            <a:ext cx="458787" cy="2379662"/>
          </a:xfrm>
          <a:prstGeom prst="curvedConnector4">
            <a:avLst>
              <a:gd name="adj1" fmla="val -157949"/>
              <a:gd name="adj2" fmla="val 77894"/>
            </a:avLst>
          </a:prstGeom>
          <a:noFill/>
          <a:ln w="9525" cap="rnd">
            <a:solidFill>
              <a:schemeClr val="tx1"/>
            </a:solidFill>
            <a:prstDash val="sysDot"/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7605" name="Rectangle 32"/>
          <p:cNvSpPr>
            <a:spLocks noChangeArrowheads="1"/>
          </p:cNvSpPr>
          <p:nvPr userDrawn="1"/>
        </p:nvSpPr>
        <p:spPr bwMode="auto">
          <a:xfrm>
            <a:off x="3492500" y="3716338"/>
            <a:ext cx="287338" cy="2730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 sz="16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7606" name="Oval 298"/>
          <p:cNvSpPr>
            <a:spLocks noChangeArrowheads="1"/>
          </p:cNvSpPr>
          <p:nvPr userDrawn="1"/>
        </p:nvSpPr>
        <p:spPr bwMode="auto">
          <a:xfrm>
            <a:off x="3419475" y="3624263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de-DE" sz="1000" b="1">
                <a:solidFill>
                  <a:srgbClr val="FFFFFF"/>
                </a:solidFill>
                <a:latin typeface="Symbol" pitchFamily="18" charset="2"/>
                <a:cs typeface="Arial" charset="0"/>
              </a:rPr>
              <a:t>¸</a:t>
            </a:r>
          </a:p>
        </p:txBody>
      </p:sp>
      <p:sp>
        <p:nvSpPr>
          <p:cNvPr id="107607" name="Text Box 26"/>
          <p:cNvSpPr txBox="1">
            <a:spLocks noChangeArrowheads="1"/>
          </p:cNvSpPr>
          <p:nvPr userDrawn="1"/>
        </p:nvSpPr>
        <p:spPr bwMode="auto">
          <a:xfrm>
            <a:off x="3419475" y="3665538"/>
            <a:ext cx="4318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de-DE" sz="1600">
                <a:solidFill>
                  <a:srgbClr val="000000"/>
                </a:solidFill>
              </a:rPr>
              <a:t>10</a:t>
            </a:r>
          </a:p>
        </p:txBody>
      </p:sp>
      <p:sp>
        <p:nvSpPr>
          <p:cNvPr id="107608" name="Oval 298"/>
          <p:cNvSpPr>
            <a:spLocks noChangeArrowheads="1"/>
          </p:cNvSpPr>
          <p:nvPr userDrawn="1"/>
        </p:nvSpPr>
        <p:spPr bwMode="auto">
          <a:xfrm>
            <a:off x="2411413" y="3500438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de-DE" sz="1000" b="1">
                <a:solidFill>
                  <a:srgbClr val="FFFFFF"/>
                </a:solidFill>
                <a:latin typeface="Symbol" pitchFamily="18" charset="2"/>
                <a:cs typeface="Arial" charset="0"/>
              </a:rPr>
              <a:t>¸</a:t>
            </a:r>
          </a:p>
        </p:txBody>
      </p:sp>
      <p:sp>
        <p:nvSpPr>
          <p:cNvPr id="107609" name="Rectangle 32"/>
          <p:cNvSpPr>
            <a:spLocks noChangeArrowheads="1"/>
          </p:cNvSpPr>
          <p:nvPr userDrawn="1"/>
        </p:nvSpPr>
        <p:spPr bwMode="auto">
          <a:xfrm>
            <a:off x="2555875" y="3573463"/>
            <a:ext cx="215900" cy="2159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 sz="16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7610" name="Text Box 26"/>
          <p:cNvSpPr txBox="1">
            <a:spLocks noChangeArrowheads="1"/>
          </p:cNvSpPr>
          <p:nvPr userDrawn="1"/>
        </p:nvSpPr>
        <p:spPr bwMode="auto">
          <a:xfrm>
            <a:off x="2555875" y="3522663"/>
            <a:ext cx="2873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de-DE" sz="1600">
                <a:solidFill>
                  <a:srgbClr val="000000"/>
                </a:solidFill>
              </a:rPr>
              <a:t>5</a:t>
            </a:r>
          </a:p>
        </p:txBody>
      </p:sp>
      <p:sp>
        <p:nvSpPr>
          <p:cNvPr id="107611" name="Oval 20"/>
          <p:cNvSpPr>
            <a:spLocks noChangeArrowheads="1"/>
          </p:cNvSpPr>
          <p:nvPr userDrawn="1"/>
        </p:nvSpPr>
        <p:spPr bwMode="auto">
          <a:xfrm>
            <a:off x="2627313" y="3789363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de-DE" sz="1000">
                <a:solidFill>
                  <a:srgbClr val="FFFFFF"/>
                </a:solidFill>
                <a:latin typeface="Times New Roman" pitchFamily="18" charset="0"/>
              </a:rPr>
              <a:t>=</a:t>
            </a:r>
          </a:p>
        </p:txBody>
      </p:sp>
      <p:cxnSp>
        <p:nvCxnSpPr>
          <p:cNvPr id="107612" name="AutoShape 300"/>
          <p:cNvCxnSpPr>
            <a:cxnSpLocks noChangeShapeType="1"/>
            <a:stCxn id="2044" idx="2"/>
            <a:endCxn id="107562" idx="3"/>
          </p:cNvCxnSpPr>
          <p:nvPr userDrawn="1"/>
        </p:nvCxnSpPr>
        <p:spPr bwMode="auto">
          <a:xfrm rot="10800000" flipV="1">
            <a:off x="1116013" y="3360738"/>
            <a:ext cx="1079500" cy="723900"/>
          </a:xfrm>
          <a:prstGeom prst="curvedConnector3">
            <a:avLst>
              <a:gd name="adj1" fmla="val 45542"/>
            </a:avLst>
          </a:prstGeom>
          <a:noFill/>
          <a:ln w="9525" cap="rnd">
            <a:solidFill>
              <a:schemeClr val="tx1"/>
            </a:solidFill>
            <a:prstDash val="sysDot"/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07613" name="Gruppieren 1512"/>
          <p:cNvGrpSpPr>
            <a:grpSpLocks/>
          </p:cNvGrpSpPr>
          <p:nvPr userDrawn="1"/>
        </p:nvGrpSpPr>
        <p:grpSpPr bwMode="auto">
          <a:xfrm>
            <a:off x="2979738" y="4703763"/>
            <a:ext cx="368300" cy="223837"/>
            <a:chOff x="2267744" y="4077072"/>
            <a:chExt cx="368424" cy="257294"/>
          </a:xfrm>
        </p:grpSpPr>
        <p:sp>
          <p:nvSpPr>
            <p:cNvPr id="107614" name="Rectangle 264"/>
            <p:cNvSpPr>
              <a:spLocks noChangeArrowheads="1"/>
            </p:cNvSpPr>
            <p:nvPr/>
          </p:nvSpPr>
          <p:spPr bwMode="auto">
            <a:xfrm>
              <a:off x="2267744" y="4077072"/>
              <a:ext cx="360040" cy="24765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7615" name="Text Box 265"/>
            <p:cNvSpPr txBox="1">
              <a:spLocks noChangeArrowheads="1"/>
            </p:cNvSpPr>
            <p:nvPr/>
          </p:nvSpPr>
          <p:spPr bwMode="auto">
            <a:xfrm>
              <a:off x="2483768" y="4221088"/>
              <a:ext cx="152400" cy="113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" tIns="10800" rIns="18000" bIns="108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de-DE" sz="500">
                  <a:solidFill>
                    <a:srgbClr val="000000"/>
                  </a:solidFill>
                </a:rPr>
                <a:t>  (9)</a:t>
              </a:r>
            </a:p>
          </p:txBody>
        </p:sp>
      </p:grpSp>
      <p:cxnSp>
        <p:nvCxnSpPr>
          <p:cNvPr id="1518" name="Gerade Verbindung mit Pfeil 1517"/>
          <p:cNvCxnSpPr>
            <a:stCxn id="107553" idx="2"/>
            <a:endCxn id="107535" idx="0"/>
          </p:cNvCxnSpPr>
          <p:nvPr userDrawn="1"/>
        </p:nvCxnSpPr>
        <p:spPr>
          <a:xfrm>
            <a:off x="2511425" y="1412875"/>
            <a:ext cx="187325" cy="4318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617" name="Oval 20"/>
          <p:cNvSpPr>
            <a:spLocks noChangeArrowheads="1"/>
          </p:cNvSpPr>
          <p:nvPr userDrawn="1"/>
        </p:nvSpPr>
        <p:spPr bwMode="auto">
          <a:xfrm>
            <a:off x="2547938" y="1557338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de-DE" sz="1000">
                <a:solidFill>
                  <a:srgbClr val="FFFFFF"/>
                </a:solidFill>
                <a:latin typeface="Times New Roman" pitchFamily="18" charset="0"/>
              </a:rPr>
              <a:t>=</a:t>
            </a:r>
          </a:p>
        </p:txBody>
      </p:sp>
      <p:grpSp>
        <p:nvGrpSpPr>
          <p:cNvPr id="107618" name="Gruppieren 1523"/>
          <p:cNvGrpSpPr>
            <a:grpSpLocks/>
          </p:cNvGrpSpPr>
          <p:nvPr userDrawn="1"/>
        </p:nvGrpSpPr>
        <p:grpSpPr bwMode="auto">
          <a:xfrm>
            <a:off x="4348163" y="5805488"/>
            <a:ext cx="368300" cy="228600"/>
            <a:chOff x="2267744" y="4169233"/>
            <a:chExt cx="368424" cy="262503"/>
          </a:xfrm>
        </p:grpSpPr>
        <p:sp>
          <p:nvSpPr>
            <p:cNvPr id="107619" name="Rectangle 264"/>
            <p:cNvSpPr>
              <a:spLocks noChangeArrowheads="1"/>
            </p:cNvSpPr>
            <p:nvPr/>
          </p:nvSpPr>
          <p:spPr bwMode="auto">
            <a:xfrm>
              <a:off x="2267744" y="4169233"/>
              <a:ext cx="360040" cy="24765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7620" name="Text Box 265"/>
            <p:cNvSpPr txBox="1">
              <a:spLocks noChangeArrowheads="1"/>
            </p:cNvSpPr>
            <p:nvPr/>
          </p:nvSpPr>
          <p:spPr bwMode="auto">
            <a:xfrm>
              <a:off x="2483768" y="4318458"/>
              <a:ext cx="152400" cy="113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" tIns="10800" rIns="18000" bIns="108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de-DE" sz="500">
                  <a:solidFill>
                    <a:srgbClr val="000000"/>
                  </a:solidFill>
                </a:rPr>
                <a:t>(22)</a:t>
              </a:r>
            </a:p>
          </p:txBody>
        </p:sp>
      </p:grpSp>
      <p:sp>
        <p:nvSpPr>
          <p:cNvPr id="107621" name="Oval 34"/>
          <p:cNvSpPr>
            <a:spLocks noChangeArrowheads="1"/>
          </p:cNvSpPr>
          <p:nvPr userDrawn="1"/>
        </p:nvSpPr>
        <p:spPr bwMode="auto">
          <a:xfrm>
            <a:off x="3851275" y="4932363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de-DE" sz="1000">
                <a:solidFill>
                  <a:srgbClr val="FFFFFF"/>
                </a:solidFill>
                <a:latin typeface="Verdana" pitchFamily="34" charset="0"/>
              </a:rPr>
              <a:t>x</a:t>
            </a:r>
          </a:p>
        </p:txBody>
      </p:sp>
      <p:sp>
        <p:nvSpPr>
          <p:cNvPr id="107622" name="Oval 20"/>
          <p:cNvSpPr>
            <a:spLocks noChangeArrowheads="1"/>
          </p:cNvSpPr>
          <p:nvPr userDrawn="1"/>
        </p:nvSpPr>
        <p:spPr bwMode="auto">
          <a:xfrm>
            <a:off x="4427538" y="5732463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de-DE" sz="1000">
                <a:solidFill>
                  <a:srgbClr val="FFFFFF"/>
                </a:solidFill>
                <a:latin typeface="Times New Roman" pitchFamily="18" charset="0"/>
              </a:rPr>
              <a:t>=</a:t>
            </a:r>
          </a:p>
        </p:txBody>
      </p:sp>
      <p:grpSp>
        <p:nvGrpSpPr>
          <p:cNvPr id="107623" name="Gruppieren 1540"/>
          <p:cNvGrpSpPr>
            <a:grpSpLocks/>
          </p:cNvGrpSpPr>
          <p:nvPr userDrawn="1"/>
        </p:nvGrpSpPr>
        <p:grpSpPr bwMode="auto">
          <a:xfrm>
            <a:off x="2195513" y="4840288"/>
            <a:ext cx="288925" cy="338137"/>
            <a:chOff x="-468560" y="5250686"/>
            <a:chExt cx="288032" cy="338554"/>
          </a:xfrm>
        </p:grpSpPr>
        <p:sp>
          <p:nvSpPr>
            <p:cNvPr id="107624" name="Rectangle 32"/>
            <p:cNvSpPr>
              <a:spLocks noChangeArrowheads="1"/>
            </p:cNvSpPr>
            <p:nvPr/>
          </p:nvSpPr>
          <p:spPr bwMode="auto">
            <a:xfrm>
              <a:off x="-468560" y="5301208"/>
              <a:ext cx="288032" cy="27297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sz="16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7625" name="Text Box 26"/>
            <p:cNvSpPr txBox="1">
              <a:spLocks noChangeArrowheads="1"/>
            </p:cNvSpPr>
            <p:nvPr/>
          </p:nvSpPr>
          <p:spPr bwMode="auto">
            <a:xfrm>
              <a:off x="-468560" y="5250686"/>
              <a:ext cx="28803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>
                <a:spcBef>
                  <a:spcPct val="50000"/>
                </a:spcBef>
              </a:pPr>
              <a:r>
                <a:rPr lang="de-DE" sz="1600">
                  <a:solidFill>
                    <a:srgbClr val="000000"/>
                  </a:solidFill>
                </a:rPr>
                <a:t>5</a:t>
              </a:r>
            </a:p>
          </p:txBody>
        </p:sp>
      </p:grpSp>
      <p:sp>
        <p:nvSpPr>
          <p:cNvPr id="107626" name="Oval 298"/>
          <p:cNvSpPr>
            <a:spLocks noChangeArrowheads="1"/>
          </p:cNvSpPr>
          <p:nvPr userDrawn="1"/>
        </p:nvSpPr>
        <p:spPr bwMode="auto">
          <a:xfrm>
            <a:off x="2124075" y="4797425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de-DE" sz="1000" b="1">
                <a:solidFill>
                  <a:srgbClr val="FFFFFF"/>
                </a:solidFill>
                <a:latin typeface="Symbol" pitchFamily="18" charset="2"/>
                <a:cs typeface="Arial" charset="0"/>
              </a:rPr>
              <a:t>¸</a:t>
            </a:r>
          </a:p>
        </p:txBody>
      </p:sp>
      <p:grpSp>
        <p:nvGrpSpPr>
          <p:cNvPr id="107627" name="Gruppieren 1542"/>
          <p:cNvGrpSpPr>
            <a:grpSpLocks/>
          </p:cNvGrpSpPr>
          <p:nvPr userDrawn="1"/>
        </p:nvGrpSpPr>
        <p:grpSpPr bwMode="auto">
          <a:xfrm>
            <a:off x="3708400" y="5033963"/>
            <a:ext cx="287338" cy="339725"/>
            <a:chOff x="-468560" y="5250686"/>
            <a:chExt cx="288032" cy="338554"/>
          </a:xfrm>
        </p:grpSpPr>
        <p:sp>
          <p:nvSpPr>
            <p:cNvPr id="107628" name="Rectangle 32"/>
            <p:cNvSpPr>
              <a:spLocks noChangeArrowheads="1"/>
            </p:cNvSpPr>
            <p:nvPr/>
          </p:nvSpPr>
          <p:spPr bwMode="auto">
            <a:xfrm>
              <a:off x="-468560" y="5301208"/>
              <a:ext cx="288032" cy="27297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sz="16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7629" name="Text Box 26"/>
            <p:cNvSpPr txBox="1">
              <a:spLocks noChangeArrowheads="1"/>
            </p:cNvSpPr>
            <p:nvPr/>
          </p:nvSpPr>
          <p:spPr bwMode="auto">
            <a:xfrm>
              <a:off x="-468560" y="5250686"/>
              <a:ext cx="28803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>
                <a:spcBef>
                  <a:spcPct val="50000"/>
                </a:spcBef>
              </a:pPr>
              <a:r>
                <a:rPr lang="de-DE" sz="1600">
                  <a:solidFill>
                    <a:srgbClr val="000000"/>
                  </a:solidFill>
                </a:rPr>
                <a:t>5</a:t>
              </a:r>
            </a:p>
          </p:txBody>
        </p:sp>
      </p:grpSp>
      <p:grpSp>
        <p:nvGrpSpPr>
          <p:cNvPr id="107630" name="Gruppieren 1545"/>
          <p:cNvGrpSpPr>
            <a:grpSpLocks/>
          </p:cNvGrpSpPr>
          <p:nvPr userDrawn="1"/>
        </p:nvGrpSpPr>
        <p:grpSpPr bwMode="auto">
          <a:xfrm>
            <a:off x="4140200" y="5033963"/>
            <a:ext cx="431800" cy="339725"/>
            <a:chOff x="-540568" y="5250686"/>
            <a:chExt cx="432048" cy="338554"/>
          </a:xfrm>
        </p:grpSpPr>
        <p:sp>
          <p:nvSpPr>
            <p:cNvPr id="107631" name="Rectangle 32"/>
            <p:cNvSpPr>
              <a:spLocks noChangeArrowheads="1"/>
            </p:cNvSpPr>
            <p:nvPr/>
          </p:nvSpPr>
          <p:spPr bwMode="auto">
            <a:xfrm>
              <a:off x="-468560" y="5301208"/>
              <a:ext cx="288032" cy="27297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sz="16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7632" name="Text Box 26"/>
            <p:cNvSpPr txBox="1">
              <a:spLocks noChangeArrowheads="1"/>
            </p:cNvSpPr>
            <p:nvPr/>
          </p:nvSpPr>
          <p:spPr bwMode="auto">
            <a:xfrm>
              <a:off x="-540568" y="5250686"/>
              <a:ext cx="43204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>
                <a:spcBef>
                  <a:spcPct val="50000"/>
                </a:spcBef>
              </a:pPr>
              <a:r>
                <a:rPr lang="de-DE" sz="1600">
                  <a:solidFill>
                    <a:srgbClr val="000000"/>
                  </a:solidFill>
                </a:rPr>
                <a:t>25</a:t>
              </a:r>
            </a:p>
          </p:txBody>
        </p:sp>
      </p:grpSp>
      <p:grpSp>
        <p:nvGrpSpPr>
          <p:cNvPr id="107633" name="Gruppieren 1548"/>
          <p:cNvGrpSpPr>
            <a:grpSpLocks/>
          </p:cNvGrpSpPr>
          <p:nvPr userDrawn="1"/>
        </p:nvGrpSpPr>
        <p:grpSpPr bwMode="auto">
          <a:xfrm>
            <a:off x="3563938" y="5805488"/>
            <a:ext cx="368300" cy="228600"/>
            <a:chOff x="2267744" y="4169233"/>
            <a:chExt cx="368424" cy="262503"/>
          </a:xfrm>
        </p:grpSpPr>
        <p:sp>
          <p:nvSpPr>
            <p:cNvPr id="107634" name="Rectangle 264"/>
            <p:cNvSpPr>
              <a:spLocks noChangeArrowheads="1"/>
            </p:cNvSpPr>
            <p:nvPr/>
          </p:nvSpPr>
          <p:spPr bwMode="auto">
            <a:xfrm>
              <a:off x="2267744" y="4169233"/>
              <a:ext cx="360040" cy="24765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7635" name="Text Box 265"/>
            <p:cNvSpPr txBox="1">
              <a:spLocks noChangeArrowheads="1"/>
            </p:cNvSpPr>
            <p:nvPr/>
          </p:nvSpPr>
          <p:spPr bwMode="auto">
            <a:xfrm>
              <a:off x="2483768" y="4318458"/>
              <a:ext cx="152400" cy="113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" tIns="10800" rIns="18000" bIns="108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de-DE" sz="500">
                  <a:solidFill>
                    <a:srgbClr val="000000"/>
                  </a:solidFill>
                </a:rPr>
                <a:t>(21)</a:t>
              </a:r>
            </a:p>
          </p:txBody>
        </p:sp>
      </p:grpSp>
      <p:sp>
        <p:nvSpPr>
          <p:cNvPr id="107636" name="Oval 20"/>
          <p:cNvSpPr>
            <a:spLocks noChangeArrowheads="1"/>
          </p:cNvSpPr>
          <p:nvPr userDrawn="1"/>
        </p:nvSpPr>
        <p:spPr bwMode="auto">
          <a:xfrm>
            <a:off x="3627438" y="5724525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de-DE" sz="1000">
                <a:solidFill>
                  <a:srgbClr val="FFFFFF"/>
                </a:solidFill>
                <a:latin typeface="Times New Roman" pitchFamily="18" charset="0"/>
              </a:rPr>
              <a:t>=</a:t>
            </a:r>
          </a:p>
        </p:txBody>
      </p:sp>
      <p:cxnSp>
        <p:nvCxnSpPr>
          <p:cNvPr id="107637" name="AutoShape 300"/>
          <p:cNvCxnSpPr>
            <a:cxnSpLocks noChangeShapeType="1"/>
            <a:stCxn id="107636" idx="0"/>
            <a:endCxn id="107628" idx="2"/>
          </p:cNvCxnSpPr>
          <p:nvPr userDrawn="1"/>
        </p:nvCxnSpPr>
        <p:spPr bwMode="auto">
          <a:xfrm rot="5400000" flipH="1" flipV="1">
            <a:off x="3594101" y="5467350"/>
            <a:ext cx="366712" cy="147637"/>
          </a:xfrm>
          <a:prstGeom prst="curvedConnector3">
            <a:avLst>
              <a:gd name="adj1" fmla="val 50000"/>
            </a:avLst>
          </a:prstGeom>
          <a:noFill/>
          <a:ln w="9525" cap="rnd">
            <a:solidFill>
              <a:schemeClr val="tx1"/>
            </a:solidFill>
            <a:prstDash val="sysDot"/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38" name="AutoShape 300"/>
          <p:cNvCxnSpPr>
            <a:cxnSpLocks noChangeShapeType="1"/>
            <a:stCxn id="107622" idx="0"/>
            <a:endCxn id="107631" idx="2"/>
          </p:cNvCxnSpPr>
          <p:nvPr userDrawn="1"/>
        </p:nvCxnSpPr>
        <p:spPr bwMode="auto">
          <a:xfrm rot="16200000" flipV="1">
            <a:off x="4242594" y="5471319"/>
            <a:ext cx="374650" cy="147638"/>
          </a:xfrm>
          <a:prstGeom prst="curvedConnector3">
            <a:avLst>
              <a:gd name="adj1" fmla="val 50000"/>
            </a:avLst>
          </a:prstGeom>
          <a:noFill/>
          <a:ln w="9525" cap="rnd">
            <a:solidFill>
              <a:schemeClr val="tx1"/>
            </a:solidFill>
            <a:prstDash val="sysDot"/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639" name="AutoShape 300"/>
          <p:cNvCxnSpPr>
            <a:cxnSpLocks noChangeShapeType="1"/>
            <a:stCxn id="107521" idx="0"/>
            <a:endCxn id="107614" idx="2"/>
          </p:cNvCxnSpPr>
          <p:nvPr userDrawn="1"/>
        </p:nvCxnSpPr>
        <p:spPr bwMode="auto">
          <a:xfrm rot="5400000" flipH="1" flipV="1">
            <a:off x="2992437" y="4991101"/>
            <a:ext cx="238125" cy="95250"/>
          </a:xfrm>
          <a:prstGeom prst="curvedConnector3">
            <a:avLst>
              <a:gd name="adj1" fmla="val 50000"/>
            </a:avLst>
          </a:prstGeom>
          <a:noFill/>
          <a:ln w="9525" cap="rnd">
            <a:solidFill>
              <a:schemeClr val="tx1"/>
            </a:solidFill>
            <a:prstDash val="sysDot"/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07640" name="Gruppieren 1573"/>
          <p:cNvGrpSpPr>
            <a:grpSpLocks/>
          </p:cNvGrpSpPr>
          <p:nvPr userDrawn="1"/>
        </p:nvGrpSpPr>
        <p:grpSpPr bwMode="auto">
          <a:xfrm>
            <a:off x="3563938" y="6308725"/>
            <a:ext cx="368300" cy="223838"/>
            <a:chOff x="2267744" y="4077072"/>
            <a:chExt cx="368424" cy="257294"/>
          </a:xfrm>
        </p:grpSpPr>
        <p:sp>
          <p:nvSpPr>
            <p:cNvPr id="107641" name="Rectangle 264"/>
            <p:cNvSpPr>
              <a:spLocks noChangeArrowheads="1"/>
            </p:cNvSpPr>
            <p:nvPr/>
          </p:nvSpPr>
          <p:spPr bwMode="auto">
            <a:xfrm>
              <a:off x="2267744" y="4077072"/>
              <a:ext cx="360040" cy="24765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7642" name="Text Box 265"/>
            <p:cNvSpPr txBox="1">
              <a:spLocks noChangeArrowheads="1"/>
            </p:cNvSpPr>
            <p:nvPr/>
          </p:nvSpPr>
          <p:spPr bwMode="auto">
            <a:xfrm>
              <a:off x="2483768" y="4221088"/>
              <a:ext cx="152400" cy="113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" tIns="10800" rIns="18000" bIns="108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de-DE" sz="500">
                  <a:solidFill>
                    <a:srgbClr val="000000"/>
                  </a:solidFill>
                </a:rPr>
                <a:t>(23)</a:t>
              </a:r>
            </a:p>
          </p:txBody>
        </p:sp>
      </p:grpSp>
      <p:grpSp>
        <p:nvGrpSpPr>
          <p:cNvPr id="107643" name="Gruppieren 1576"/>
          <p:cNvGrpSpPr>
            <a:grpSpLocks/>
          </p:cNvGrpSpPr>
          <p:nvPr userDrawn="1"/>
        </p:nvGrpSpPr>
        <p:grpSpPr bwMode="auto">
          <a:xfrm>
            <a:off x="4348163" y="6308725"/>
            <a:ext cx="368300" cy="223838"/>
            <a:chOff x="2267744" y="4077072"/>
            <a:chExt cx="368424" cy="257294"/>
          </a:xfrm>
        </p:grpSpPr>
        <p:sp>
          <p:nvSpPr>
            <p:cNvPr id="107644" name="Rectangle 264"/>
            <p:cNvSpPr>
              <a:spLocks noChangeArrowheads="1"/>
            </p:cNvSpPr>
            <p:nvPr/>
          </p:nvSpPr>
          <p:spPr bwMode="auto">
            <a:xfrm>
              <a:off x="2267744" y="4077072"/>
              <a:ext cx="360040" cy="24765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7645" name="Text Box 265"/>
            <p:cNvSpPr txBox="1">
              <a:spLocks noChangeArrowheads="1"/>
            </p:cNvSpPr>
            <p:nvPr/>
          </p:nvSpPr>
          <p:spPr bwMode="auto">
            <a:xfrm>
              <a:off x="2483768" y="4221088"/>
              <a:ext cx="152400" cy="113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" tIns="10800" rIns="18000" bIns="108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de-DE" sz="500">
                  <a:solidFill>
                    <a:srgbClr val="000000"/>
                  </a:solidFill>
                </a:rPr>
                <a:t>(24)</a:t>
              </a:r>
            </a:p>
          </p:txBody>
        </p:sp>
      </p:grpSp>
      <p:cxnSp>
        <p:nvCxnSpPr>
          <p:cNvPr id="1602" name="Gerade Verbindung mit Pfeil 1601"/>
          <p:cNvCxnSpPr>
            <a:stCxn id="107634" idx="2"/>
            <a:endCxn id="107641" idx="0"/>
          </p:cNvCxnSpPr>
          <p:nvPr userDrawn="1"/>
        </p:nvCxnSpPr>
        <p:spPr>
          <a:xfrm rot="5400000">
            <a:off x="3599656" y="6165057"/>
            <a:ext cx="288925" cy="1588"/>
          </a:xfrm>
          <a:prstGeom prst="straightConnector1">
            <a:avLst/>
          </a:prstGeom>
          <a:ln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3" name="Gerade Verbindung mit Pfeil 482"/>
          <p:cNvCxnSpPr>
            <a:stCxn id="107571" idx="4"/>
            <a:endCxn id="2041" idx="0"/>
          </p:cNvCxnSpPr>
          <p:nvPr userDrawn="1"/>
        </p:nvCxnSpPr>
        <p:spPr>
          <a:xfrm rot="5400000">
            <a:off x="5136357" y="2364581"/>
            <a:ext cx="215900" cy="3968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8" name="Gerade Verbindung mit Pfeil 487"/>
          <p:cNvCxnSpPr>
            <a:stCxn id="2041" idx="6"/>
            <a:endCxn id="107542" idx="2"/>
          </p:cNvCxnSpPr>
          <p:nvPr userDrawn="1"/>
        </p:nvCxnSpPr>
        <p:spPr>
          <a:xfrm>
            <a:off x="5300663" y="2568575"/>
            <a:ext cx="207962" cy="2159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6" name="Gerade Verbindung mit Pfeil 495"/>
          <p:cNvCxnSpPr>
            <a:stCxn id="2015" idx="4"/>
            <a:endCxn id="2040" idx="0"/>
          </p:cNvCxnSpPr>
          <p:nvPr userDrawn="1"/>
        </p:nvCxnSpPr>
        <p:spPr>
          <a:xfrm rot="5400000">
            <a:off x="5470525" y="3355975"/>
            <a:ext cx="763588" cy="103188"/>
          </a:xfrm>
          <a:prstGeom prst="straightConnector1">
            <a:avLst/>
          </a:prstGeom>
          <a:ln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0" name="Gerade Verbindung mit Pfeil 499"/>
          <p:cNvCxnSpPr>
            <a:stCxn id="107577" idx="7"/>
            <a:endCxn id="2040" idx="3"/>
          </p:cNvCxnSpPr>
          <p:nvPr userDrawn="1"/>
        </p:nvCxnSpPr>
        <p:spPr>
          <a:xfrm rot="5400000" flipH="1" flipV="1">
            <a:off x="5558631" y="3802857"/>
            <a:ext cx="71437" cy="304800"/>
          </a:xfrm>
          <a:prstGeom prst="straightConnector1">
            <a:avLst/>
          </a:prstGeom>
          <a:ln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5" name="Gerade Verbindung mit Pfeil 504"/>
          <p:cNvCxnSpPr>
            <a:stCxn id="2040" idx="5"/>
            <a:endCxn id="2046" idx="2"/>
          </p:cNvCxnSpPr>
          <p:nvPr userDrawn="1"/>
        </p:nvCxnSpPr>
        <p:spPr>
          <a:xfrm rot="16200000" flipH="1">
            <a:off x="5937251" y="3836987"/>
            <a:ext cx="207962" cy="373063"/>
          </a:xfrm>
          <a:prstGeom prst="straightConnector1">
            <a:avLst/>
          </a:prstGeom>
          <a:ln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652" name="Oval 21"/>
          <p:cNvSpPr>
            <a:spLocks noChangeArrowheads="1"/>
          </p:cNvSpPr>
          <p:nvPr userDrawn="1"/>
        </p:nvSpPr>
        <p:spPr bwMode="auto">
          <a:xfrm>
            <a:off x="5940425" y="3933825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de-DE" sz="1000">
                <a:solidFill>
                  <a:srgbClr val="FFFFFF"/>
                </a:solidFill>
                <a:latin typeface="Times New Roman" pitchFamily="18" charset="0"/>
              </a:rPr>
              <a:t>=</a:t>
            </a:r>
          </a:p>
        </p:txBody>
      </p:sp>
      <p:grpSp>
        <p:nvGrpSpPr>
          <p:cNvPr id="107653" name="Gruppieren 1082"/>
          <p:cNvGrpSpPr>
            <a:grpSpLocks/>
          </p:cNvGrpSpPr>
          <p:nvPr userDrawn="1"/>
        </p:nvGrpSpPr>
        <p:grpSpPr bwMode="auto">
          <a:xfrm>
            <a:off x="6013450" y="5416550"/>
            <a:ext cx="503238" cy="388938"/>
            <a:chOff x="2699793" y="1484784"/>
            <a:chExt cx="504056" cy="388938"/>
          </a:xfrm>
        </p:grpSpPr>
        <p:sp>
          <p:nvSpPr>
            <p:cNvPr id="107654" name="Oval 9"/>
            <p:cNvSpPr>
              <a:spLocks noChangeArrowheads="1"/>
            </p:cNvSpPr>
            <p:nvPr/>
          </p:nvSpPr>
          <p:spPr bwMode="auto">
            <a:xfrm>
              <a:off x="2699793" y="1484784"/>
              <a:ext cx="504056" cy="38893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40161" dir="1106097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de-DE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7655" name="Text Box 61"/>
            <p:cNvSpPr txBox="1">
              <a:spLocks noChangeArrowheads="1"/>
            </p:cNvSpPr>
            <p:nvPr/>
          </p:nvSpPr>
          <p:spPr bwMode="auto">
            <a:xfrm>
              <a:off x="2843808" y="1772816"/>
              <a:ext cx="216024" cy="98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" tIns="10800" rIns="18000" bIns="108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de-DE" sz="500">
                  <a:solidFill>
                    <a:srgbClr val="000000"/>
                  </a:solidFill>
                </a:rPr>
                <a:t>  (30)</a:t>
              </a:r>
            </a:p>
          </p:txBody>
        </p:sp>
      </p:grpSp>
      <p:cxnSp>
        <p:nvCxnSpPr>
          <p:cNvPr id="508" name="Gerade Verbindung mit Pfeil 507"/>
          <p:cNvCxnSpPr>
            <a:stCxn id="2046" idx="4"/>
            <a:endCxn id="107654" idx="0"/>
          </p:cNvCxnSpPr>
          <p:nvPr userDrawn="1"/>
        </p:nvCxnSpPr>
        <p:spPr>
          <a:xfrm rot="5400000">
            <a:off x="5825331" y="4761707"/>
            <a:ext cx="1093787" cy="2159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3" name="Gerade Verbindung mit Pfeil 512"/>
          <p:cNvCxnSpPr>
            <a:stCxn id="2046" idx="7"/>
            <a:endCxn id="107532" idx="1"/>
          </p:cNvCxnSpPr>
          <p:nvPr userDrawn="1"/>
        </p:nvCxnSpPr>
        <p:spPr>
          <a:xfrm rot="5400000" flipH="1" flipV="1">
            <a:off x="7246143" y="2920207"/>
            <a:ext cx="481013" cy="16573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3" name="Gerade Verbindung mit Pfeil 522"/>
          <p:cNvCxnSpPr/>
          <p:nvPr userDrawn="1"/>
        </p:nvCxnSpPr>
        <p:spPr>
          <a:xfrm>
            <a:off x="2692400" y="1339850"/>
            <a:ext cx="4722813" cy="158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7659" name="Gruppieren 1416"/>
          <p:cNvGrpSpPr>
            <a:grpSpLocks/>
          </p:cNvGrpSpPr>
          <p:nvPr userDrawn="1"/>
        </p:nvGrpSpPr>
        <p:grpSpPr bwMode="auto">
          <a:xfrm>
            <a:off x="3563938" y="1196975"/>
            <a:ext cx="368300" cy="223838"/>
            <a:chOff x="2267744" y="4077072"/>
            <a:chExt cx="368424" cy="257294"/>
          </a:xfrm>
        </p:grpSpPr>
        <p:sp>
          <p:nvSpPr>
            <p:cNvPr id="107660" name="Rectangle 264"/>
            <p:cNvSpPr>
              <a:spLocks noChangeArrowheads="1"/>
            </p:cNvSpPr>
            <p:nvPr/>
          </p:nvSpPr>
          <p:spPr bwMode="auto">
            <a:xfrm>
              <a:off x="2267744" y="4077072"/>
              <a:ext cx="360040" cy="24765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7661" name="Text Box 265"/>
            <p:cNvSpPr txBox="1">
              <a:spLocks noChangeArrowheads="1"/>
            </p:cNvSpPr>
            <p:nvPr/>
          </p:nvSpPr>
          <p:spPr bwMode="auto">
            <a:xfrm>
              <a:off x="2483768" y="4221088"/>
              <a:ext cx="152400" cy="113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" tIns="10800" rIns="18000" bIns="108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de-DE" sz="500">
                  <a:solidFill>
                    <a:srgbClr val="000000"/>
                  </a:solidFill>
                </a:rPr>
                <a:t>(15)</a:t>
              </a:r>
            </a:p>
          </p:txBody>
        </p:sp>
      </p:grpSp>
      <p:cxnSp>
        <p:nvCxnSpPr>
          <p:cNvPr id="526" name="Gerade Verbindung mit Pfeil 525"/>
          <p:cNvCxnSpPr/>
          <p:nvPr userDrawn="1"/>
        </p:nvCxnSpPr>
        <p:spPr>
          <a:xfrm>
            <a:off x="2700338" y="3357563"/>
            <a:ext cx="4714875" cy="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7663" name="Gruppieren 1483"/>
          <p:cNvGrpSpPr>
            <a:grpSpLocks/>
          </p:cNvGrpSpPr>
          <p:nvPr userDrawn="1"/>
        </p:nvGrpSpPr>
        <p:grpSpPr bwMode="auto">
          <a:xfrm>
            <a:off x="3914775" y="3284538"/>
            <a:ext cx="369888" cy="223837"/>
            <a:chOff x="2267744" y="4077072"/>
            <a:chExt cx="368424" cy="257294"/>
          </a:xfrm>
        </p:grpSpPr>
        <p:sp>
          <p:nvSpPr>
            <p:cNvPr id="107664" name="Rectangle 264"/>
            <p:cNvSpPr>
              <a:spLocks noChangeArrowheads="1"/>
            </p:cNvSpPr>
            <p:nvPr/>
          </p:nvSpPr>
          <p:spPr bwMode="auto">
            <a:xfrm>
              <a:off x="2267744" y="4077072"/>
              <a:ext cx="360040" cy="24765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7665" name="Text Box 265"/>
            <p:cNvSpPr txBox="1">
              <a:spLocks noChangeArrowheads="1"/>
            </p:cNvSpPr>
            <p:nvPr/>
          </p:nvSpPr>
          <p:spPr bwMode="auto">
            <a:xfrm>
              <a:off x="2483768" y="4221088"/>
              <a:ext cx="152400" cy="113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" tIns="10800" rIns="18000" bIns="108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de-DE" sz="500">
                  <a:solidFill>
                    <a:srgbClr val="000000"/>
                  </a:solidFill>
                </a:rPr>
                <a:t>(17)</a:t>
              </a:r>
            </a:p>
          </p:txBody>
        </p:sp>
      </p:grpSp>
      <p:sp>
        <p:nvSpPr>
          <p:cNvPr id="107666" name="Oval 258"/>
          <p:cNvSpPr>
            <a:spLocks noChangeArrowheads="1"/>
          </p:cNvSpPr>
          <p:nvPr userDrawn="1"/>
        </p:nvSpPr>
        <p:spPr bwMode="auto">
          <a:xfrm>
            <a:off x="3708400" y="3284538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de-DE" sz="1000">
                <a:solidFill>
                  <a:srgbClr val="FFFFFF"/>
                </a:solidFill>
                <a:latin typeface="Verdana" pitchFamily="34" charset="0"/>
              </a:rPr>
              <a:t>+</a:t>
            </a:r>
          </a:p>
        </p:txBody>
      </p:sp>
      <p:cxnSp>
        <p:nvCxnSpPr>
          <p:cNvPr id="531" name="Gerade Verbindung mit Pfeil 530"/>
          <p:cNvCxnSpPr>
            <a:stCxn id="107614" idx="3"/>
            <a:endCxn id="107528" idx="1"/>
          </p:cNvCxnSpPr>
          <p:nvPr userDrawn="1"/>
        </p:nvCxnSpPr>
        <p:spPr>
          <a:xfrm>
            <a:off x="3340100" y="4811713"/>
            <a:ext cx="4111625" cy="20637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7668" name="Gruppieren 1520"/>
          <p:cNvGrpSpPr>
            <a:grpSpLocks/>
          </p:cNvGrpSpPr>
          <p:nvPr userDrawn="1"/>
        </p:nvGrpSpPr>
        <p:grpSpPr bwMode="auto">
          <a:xfrm>
            <a:off x="3914775" y="4716463"/>
            <a:ext cx="369888" cy="223837"/>
            <a:chOff x="2267744" y="4077072"/>
            <a:chExt cx="368424" cy="257294"/>
          </a:xfrm>
        </p:grpSpPr>
        <p:sp>
          <p:nvSpPr>
            <p:cNvPr id="107669" name="Rectangle 264"/>
            <p:cNvSpPr>
              <a:spLocks noChangeArrowheads="1"/>
            </p:cNvSpPr>
            <p:nvPr/>
          </p:nvSpPr>
          <p:spPr bwMode="auto">
            <a:xfrm>
              <a:off x="2267744" y="4077072"/>
              <a:ext cx="360040" cy="24765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7670" name="Text Box 265"/>
            <p:cNvSpPr txBox="1">
              <a:spLocks noChangeArrowheads="1"/>
            </p:cNvSpPr>
            <p:nvPr/>
          </p:nvSpPr>
          <p:spPr bwMode="auto">
            <a:xfrm>
              <a:off x="2483768" y="4221088"/>
              <a:ext cx="152400" cy="113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" tIns="10800" rIns="18000" bIns="108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de-DE" sz="500">
                  <a:solidFill>
                    <a:srgbClr val="000000"/>
                  </a:solidFill>
                </a:rPr>
                <a:t>(20)</a:t>
              </a:r>
            </a:p>
          </p:txBody>
        </p:sp>
      </p:grpSp>
      <p:sp>
        <p:nvSpPr>
          <p:cNvPr id="107671" name="Oval 258"/>
          <p:cNvSpPr>
            <a:spLocks noChangeArrowheads="1"/>
          </p:cNvSpPr>
          <p:nvPr userDrawn="1"/>
        </p:nvSpPr>
        <p:spPr bwMode="auto">
          <a:xfrm>
            <a:off x="3698875" y="4724400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de-DE" sz="1000">
                <a:solidFill>
                  <a:srgbClr val="FFFFFF"/>
                </a:solidFill>
                <a:latin typeface="Verdana" pitchFamily="34" charset="0"/>
              </a:rPr>
              <a:t>+</a:t>
            </a:r>
          </a:p>
        </p:txBody>
      </p:sp>
      <p:cxnSp>
        <p:nvCxnSpPr>
          <p:cNvPr id="545" name="Gerade Verbindung mit Pfeil 544"/>
          <p:cNvCxnSpPr>
            <a:stCxn id="107654" idx="6"/>
            <a:endCxn id="107593" idx="1"/>
          </p:cNvCxnSpPr>
          <p:nvPr userDrawn="1"/>
        </p:nvCxnSpPr>
        <p:spPr>
          <a:xfrm flipV="1">
            <a:off x="6516688" y="5595938"/>
            <a:ext cx="1798637" cy="1428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673" name="Oval 10"/>
          <p:cNvSpPr>
            <a:spLocks noChangeArrowheads="1"/>
          </p:cNvSpPr>
          <p:nvPr userDrawn="1"/>
        </p:nvSpPr>
        <p:spPr bwMode="auto">
          <a:xfrm>
            <a:off x="7956550" y="5516563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de-DE" sz="1000">
                <a:solidFill>
                  <a:srgbClr val="FFFFFF"/>
                </a:solidFill>
                <a:latin typeface="Times New Roman" pitchFamily="18" charset="0"/>
              </a:rPr>
              <a:t>=</a:t>
            </a:r>
          </a:p>
        </p:txBody>
      </p:sp>
      <p:sp>
        <p:nvSpPr>
          <p:cNvPr id="107674" name="Text Box 26"/>
          <p:cNvSpPr txBox="1">
            <a:spLocks noChangeArrowheads="1"/>
          </p:cNvSpPr>
          <p:nvPr userDrawn="1"/>
        </p:nvSpPr>
        <p:spPr bwMode="auto">
          <a:xfrm>
            <a:off x="539750" y="1690688"/>
            <a:ext cx="719138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sz="400">
                <a:solidFill>
                  <a:srgbClr val="000000"/>
                </a:solidFill>
              </a:rPr>
              <a:t>Aktive Rohstoffzentren</a:t>
            </a:r>
          </a:p>
        </p:txBody>
      </p:sp>
      <p:sp>
        <p:nvSpPr>
          <p:cNvPr id="107675" name="Text Box 26"/>
          <p:cNvSpPr txBox="1">
            <a:spLocks noChangeArrowheads="1"/>
          </p:cNvSpPr>
          <p:nvPr userDrawn="1"/>
        </p:nvSpPr>
        <p:spPr bwMode="auto">
          <a:xfrm>
            <a:off x="539750" y="2338388"/>
            <a:ext cx="719138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sz="400">
                <a:solidFill>
                  <a:srgbClr val="000000"/>
                </a:solidFill>
              </a:rPr>
              <a:t>Aktive Industriezentren</a:t>
            </a:r>
          </a:p>
        </p:txBody>
      </p:sp>
      <p:sp>
        <p:nvSpPr>
          <p:cNvPr id="107676" name="Text Box 26"/>
          <p:cNvSpPr txBox="1">
            <a:spLocks noChangeArrowheads="1"/>
          </p:cNvSpPr>
          <p:nvPr userDrawn="1"/>
        </p:nvSpPr>
        <p:spPr bwMode="auto">
          <a:xfrm>
            <a:off x="2195513" y="1052513"/>
            <a:ext cx="647700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sz="400">
                <a:solidFill>
                  <a:srgbClr val="000000"/>
                </a:solidFill>
              </a:rPr>
              <a:t>Anzahl der Filter</a:t>
            </a:r>
          </a:p>
        </p:txBody>
      </p:sp>
      <p:sp>
        <p:nvSpPr>
          <p:cNvPr id="107677" name="Text Box 26"/>
          <p:cNvSpPr txBox="1">
            <a:spLocks noChangeArrowheads="1"/>
          </p:cNvSpPr>
          <p:nvPr userDrawn="1"/>
        </p:nvSpPr>
        <p:spPr bwMode="auto">
          <a:xfrm>
            <a:off x="3419475" y="1052513"/>
            <a:ext cx="936625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sz="400">
                <a:solidFill>
                  <a:srgbClr val="000000"/>
                </a:solidFill>
              </a:rPr>
              <a:t>Anzahl der neugebauten Filter</a:t>
            </a:r>
          </a:p>
        </p:txBody>
      </p:sp>
      <p:sp>
        <p:nvSpPr>
          <p:cNvPr id="107678" name="Text Box 26"/>
          <p:cNvSpPr txBox="1">
            <a:spLocks noChangeArrowheads="1"/>
          </p:cNvSpPr>
          <p:nvPr userDrawn="1"/>
        </p:nvSpPr>
        <p:spPr bwMode="auto">
          <a:xfrm>
            <a:off x="4211638" y="1484313"/>
            <a:ext cx="6477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sz="400">
                <a:solidFill>
                  <a:srgbClr val="000000"/>
                </a:solidFill>
              </a:rPr>
              <a:t>Kosten für </a:t>
            </a:r>
            <a:br>
              <a:rPr lang="de-DE" sz="400">
                <a:solidFill>
                  <a:srgbClr val="000000"/>
                </a:solidFill>
              </a:rPr>
            </a:br>
            <a:r>
              <a:rPr lang="de-DE" sz="400">
                <a:solidFill>
                  <a:srgbClr val="000000"/>
                </a:solidFill>
              </a:rPr>
              <a:t>neue Filter</a:t>
            </a:r>
          </a:p>
        </p:txBody>
      </p:sp>
      <p:sp>
        <p:nvSpPr>
          <p:cNvPr id="107679" name="Text Box 26"/>
          <p:cNvSpPr txBox="1">
            <a:spLocks noChangeArrowheads="1"/>
          </p:cNvSpPr>
          <p:nvPr userDrawn="1"/>
        </p:nvSpPr>
        <p:spPr bwMode="auto">
          <a:xfrm>
            <a:off x="5580063" y="2420938"/>
            <a:ext cx="7207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sz="400">
                <a:solidFill>
                  <a:srgbClr val="000000"/>
                </a:solidFill>
              </a:rPr>
              <a:t>Müllproduktion der Produktionszentren</a:t>
            </a:r>
          </a:p>
        </p:txBody>
      </p:sp>
      <p:sp>
        <p:nvSpPr>
          <p:cNvPr id="107680" name="Text Box 26"/>
          <p:cNvSpPr txBox="1">
            <a:spLocks noChangeArrowheads="1"/>
          </p:cNvSpPr>
          <p:nvPr userDrawn="1"/>
        </p:nvSpPr>
        <p:spPr bwMode="auto">
          <a:xfrm>
            <a:off x="4859338" y="3716338"/>
            <a:ext cx="7207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sz="400">
                <a:solidFill>
                  <a:srgbClr val="000000"/>
                </a:solidFill>
              </a:rPr>
              <a:t>Müllproduktion der Bevölkerung</a:t>
            </a:r>
          </a:p>
        </p:txBody>
      </p:sp>
      <p:sp>
        <p:nvSpPr>
          <p:cNvPr id="107681" name="Text Box 26"/>
          <p:cNvSpPr txBox="1">
            <a:spLocks noChangeArrowheads="1"/>
          </p:cNvSpPr>
          <p:nvPr userDrawn="1"/>
        </p:nvSpPr>
        <p:spPr bwMode="auto">
          <a:xfrm>
            <a:off x="6084888" y="3779838"/>
            <a:ext cx="790575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sz="400">
                <a:solidFill>
                  <a:srgbClr val="000000"/>
                </a:solidFill>
              </a:rPr>
              <a:t>Gesamtmüllproduktion</a:t>
            </a:r>
          </a:p>
        </p:txBody>
      </p:sp>
      <p:sp>
        <p:nvSpPr>
          <p:cNvPr id="107682" name="Text Box 26"/>
          <p:cNvSpPr txBox="1">
            <a:spLocks noChangeArrowheads="1"/>
          </p:cNvSpPr>
          <p:nvPr userDrawn="1"/>
        </p:nvSpPr>
        <p:spPr bwMode="auto">
          <a:xfrm>
            <a:off x="2124075" y="3141663"/>
            <a:ext cx="8636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sz="400">
                <a:solidFill>
                  <a:srgbClr val="000000"/>
                </a:solidFill>
              </a:rPr>
              <a:t>Umweltbewusstsein</a:t>
            </a:r>
          </a:p>
        </p:txBody>
      </p:sp>
      <p:sp>
        <p:nvSpPr>
          <p:cNvPr id="107683" name="Text Box 26"/>
          <p:cNvSpPr txBox="1">
            <a:spLocks noChangeArrowheads="1"/>
          </p:cNvSpPr>
          <p:nvPr userDrawn="1"/>
        </p:nvSpPr>
        <p:spPr bwMode="auto">
          <a:xfrm>
            <a:off x="3635375" y="3141663"/>
            <a:ext cx="936625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sz="400">
                <a:solidFill>
                  <a:srgbClr val="000000"/>
                </a:solidFill>
              </a:rPr>
              <a:t>Anzahl an Umweltkampagnen</a:t>
            </a:r>
          </a:p>
        </p:txBody>
      </p:sp>
      <p:sp>
        <p:nvSpPr>
          <p:cNvPr id="107684" name="Oval 299"/>
          <p:cNvSpPr>
            <a:spLocks noChangeArrowheads="1"/>
          </p:cNvSpPr>
          <p:nvPr userDrawn="1"/>
        </p:nvSpPr>
        <p:spPr bwMode="auto">
          <a:xfrm>
            <a:off x="2771775" y="3284538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de-DE" sz="1600">
                <a:solidFill>
                  <a:srgbClr val="FFFFFF"/>
                </a:solidFill>
                <a:latin typeface="Times New Roman" pitchFamily="18" charset="0"/>
              </a:rPr>
              <a:t>-</a:t>
            </a:r>
          </a:p>
        </p:txBody>
      </p:sp>
      <p:sp>
        <p:nvSpPr>
          <p:cNvPr id="107685" name="Rectangle 32"/>
          <p:cNvSpPr>
            <a:spLocks noChangeArrowheads="1"/>
          </p:cNvSpPr>
          <p:nvPr userDrawn="1"/>
        </p:nvSpPr>
        <p:spPr bwMode="auto">
          <a:xfrm>
            <a:off x="2987675" y="3284538"/>
            <a:ext cx="215900" cy="2159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 sz="16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7686" name="Text Box 26"/>
          <p:cNvSpPr txBox="1">
            <a:spLocks noChangeArrowheads="1"/>
          </p:cNvSpPr>
          <p:nvPr userDrawn="1"/>
        </p:nvSpPr>
        <p:spPr bwMode="auto">
          <a:xfrm>
            <a:off x="2987675" y="3213100"/>
            <a:ext cx="2159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de-DE" sz="160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107687" name="Text Box 26"/>
          <p:cNvSpPr txBox="1">
            <a:spLocks noChangeArrowheads="1"/>
          </p:cNvSpPr>
          <p:nvPr userDrawn="1"/>
        </p:nvSpPr>
        <p:spPr bwMode="auto">
          <a:xfrm>
            <a:off x="7092950" y="3141663"/>
            <a:ext cx="10795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sz="400">
                <a:solidFill>
                  <a:srgbClr val="000000"/>
                </a:solidFill>
              </a:rPr>
              <a:t> Umweltbewusstsein im Folgejahr</a:t>
            </a:r>
          </a:p>
        </p:txBody>
      </p:sp>
      <p:sp>
        <p:nvSpPr>
          <p:cNvPr id="107688" name="Text Box 26"/>
          <p:cNvSpPr txBox="1">
            <a:spLocks noChangeArrowheads="1"/>
          </p:cNvSpPr>
          <p:nvPr userDrawn="1"/>
        </p:nvSpPr>
        <p:spPr bwMode="auto">
          <a:xfrm>
            <a:off x="7164388" y="1052513"/>
            <a:ext cx="936625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sz="400">
                <a:solidFill>
                  <a:srgbClr val="000000"/>
                </a:solidFill>
              </a:rPr>
              <a:t>Anzahl der Filter im Folgejahr</a:t>
            </a:r>
          </a:p>
        </p:txBody>
      </p:sp>
      <p:sp>
        <p:nvSpPr>
          <p:cNvPr id="107689" name="Text Box 26"/>
          <p:cNvSpPr txBox="1">
            <a:spLocks noChangeArrowheads="1"/>
          </p:cNvSpPr>
          <p:nvPr userDrawn="1"/>
        </p:nvSpPr>
        <p:spPr bwMode="auto">
          <a:xfrm>
            <a:off x="468313" y="3716338"/>
            <a:ext cx="863600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sz="400">
                <a:solidFill>
                  <a:srgbClr val="000000"/>
                </a:solidFill>
              </a:rPr>
              <a:t>Industriegüterkonsum</a:t>
            </a:r>
          </a:p>
        </p:txBody>
      </p:sp>
      <p:cxnSp>
        <p:nvCxnSpPr>
          <p:cNvPr id="577" name="Gerade Verbindung mit Pfeil 576"/>
          <p:cNvCxnSpPr>
            <a:stCxn id="107664" idx="2"/>
            <a:endCxn id="107602" idx="0"/>
          </p:cNvCxnSpPr>
          <p:nvPr userDrawn="1"/>
        </p:nvCxnSpPr>
        <p:spPr>
          <a:xfrm rot="16200000" flipH="1">
            <a:off x="4037807" y="3558381"/>
            <a:ext cx="303212" cy="187325"/>
          </a:xfrm>
          <a:prstGeom prst="straightConnector1">
            <a:avLst/>
          </a:prstGeom>
          <a:ln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691" name="Oval 34"/>
          <p:cNvSpPr>
            <a:spLocks noChangeArrowheads="1"/>
          </p:cNvSpPr>
          <p:nvPr userDrawn="1"/>
        </p:nvSpPr>
        <p:spPr bwMode="auto">
          <a:xfrm>
            <a:off x="4067175" y="3563938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de-DE" sz="1000">
                <a:solidFill>
                  <a:srgbClr val="FFFFFF"/>
                </a:solidFill>
                <a:latin typeface="Verdana" pitchFamily="34" charset="0"/>
              </a:rPr>
              <a:t>x</a:t>
            </a:r>
          </a:p>
        </p:txBody>
      </p:sp>
      <p:cxnSp>
        <p:nvCxnSpPr>
          <p:cNvPr id="580" name="Gerade Verbindung mit Pfeil 579"/>
          <p:cNvCxnSpPr>
            <a:stCxn id="107605" idx="3"/>
            <a:endCxn id="107602" idx="1"/>
          </p:cNvCxnSpPr>
          <p:nvPr userDrawn="1"/>
        </p:nvCxnSpPr>
        <p:spPr>
          <a:xfrm>
            <a:off x="3779838" y="3852863"/>
            <a:ext cx="358775" cy="87312"/>
          </a:xfrm>
          <a:prstGeom prst="straightConnector1">
            <a:avLst/>
          </a:prstGeom>
          <a:ln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693" name="Oval 20"/>
          <p:cNvSpPr>
            <a:spLocks noChangeArrowheads="1"/>
          </p:cNvSpPr>
          <p:nvPr userDrawn="1"/>
        </p:nvSpPr>
        <p:spPr bwMode="auto">
          <a:xfrm>
            <a:off x="3843338" y="3789363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de-DE" sz="1000">
                <a:solidFill>
                  <a:srgbClr val="FFFFFF"/>
                </a:solidFill>
                <a:latin typeface="Times New Roman" pitchFamily="18" charset="0"/>
              </a:rPr>
              <a:t>=</a:t>
            </a:r>
          </a:p>
        </p:txBody>
      </p:sp>
      <p:cxnSp>
        <p:nvCxnSpPr>
          <p:cNvPr id="600" name="Gerade Verbindung 599"/>
          <p:cNvCxnSpPr>
            <a:stCxn id="107602" idx="2"/>
            <a:endCxn id="107603" idx="0"/>
          </p:cNvCxnSpPr>
          <p:nvPr userDrawn="1"/>
        </p:nvCxnSpPr>
        <p:spPr>
          <a:xfrm rot="5400000">
            <a:off x="4140993" y="4079082"/>
            <a:ext cx="144463" cy="1397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2" name="Gerade Verbindung mit Pfeil 601"/>
          <p:cNvCxnSpPr>
            <a:stCxn id="107603" idx="6"/>
            <a:endCxn id="107600" idx="1"/>
          </p:cNvCxnSpPr>
          <p:nvPr userDrawn="1"/>
        </p:nvCxnSpPr>
        <p:spPr>
          <a:xfrm>
            <a:off x="4219575" y="4297363"/>
            <a:ext cx="128588" cy="103187"/>
          </a:xfrm>
          <a:prstGeom prst="straightConnector1">
            <a:avLst/>
          </a:prstGeom>
          <a:ln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696" name="Text Box 26"/>
          <p:cNvSpPr txBox="1">
            <a:spLocks noChangeArrowheads="1"/>
          </p:cNvSpPr>
          <p:nvPr userDrawn="1"/>
        </p:nvSpPr>
        <p:spPr bwMode="auto">
          <a:xfrm>
            <a:off x="4211638" y="4005263"/>
            <a:ext cx="6477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sz="300">
                <a:solidFill>
                  <a:srgbClr val="000000"/>
                </a:solidFill>
              </a:rPr>
              <a:t/>
            </a:r>
            <a:br>
              <a:rPr lang="de-DE" sz="300">
                <a:solidFill>
                  <a:srgbClr val="000000"/>
                </a:solidFill>
              </a:rPr>
            </a:br>
            <a:r>
              <a:rPr lang="de-DE" sz="400">
                <a:solidFill>
                  <a:srgbClr val="000000"/>
                </a:solidFill>
              </a:rPr>
              <a:t/>
            </a:r>
            <a:br>
              <a:rPr lang="de-DE" sz="400">
                <a:solidFill>
                  <a:srgbClr val="000000"/>
                </a:solidFill>
              </a:rPr>
            </a:br>
            <a:r>
              <a:rPr lang="de-DE" sz="400">
                <a:solidFill>
                  <a:srgbClr val="000000"/>
                </a:solidFill>
              </a:rPr>
              <a:t>Kosten für </a:t>
            </a:r>
            <a:br>
              <a:rPr lang="de-DE" sz="400">
                <a:solidFill>
                  <a:srgbClr val="000000"/>
                </a:solidFill>
              </a:rPr>
            </a:br>
            <a:r>
              <a:rPr lang="de-DE" sz="400">
                <a:solidFill>
                  <a:srgbClr val="000000"/>
                </a:solidFill>
              </a:rPr>
              <a:t>Umweltkampagnen</a:t>
            </a:r>
          </a:p>
        </p:txBody>
      </p:sp>
      <p:sp>
        <p:nvSpPr>
          <p:cNvPr id="107697" name="Text Box 26"/>
          <p:cNvSpPr txBox="1">
            <a:spLocks noChangeArrowheads="1"/>
          </p:cNvSpPr>
          <p:nvPr userDrawn="1"/>
        </p:nvSpPr>
        <p:spPr bwMode="auto">
          <a:xfrm>
            <a:off x="3856038" y="5805488"/>
            <a:ext cx="5810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sz="400">
                <a:solidFill>
                  <a:srgbClr val="000000"/>
                </a:solidFill>
              </a:rPr>
              <a:t>Kosten für </a:t>
            </a:r>
            <a:br>
              <a:rPr lang="de-DE" sz="400">
                <a:solidFill>
                  <a:srgbClr val="000000"/>
                </a:solidFill>
              </a:rPr>
            </a:br>
            <a:r>
              <a:rPr lang="de-DE" sz="400">
                <a:solidFill>
                  <a:srgbClr val="000000"/>
                </a:solidFill>
              </a:rPr>
              <a:t>Müllzentren</a:t>
            </a:r>
          </a:p>
        </p:txBody>
      </p:sp>
      <p:sp>
        <p:nvSpPr>
          <p:cNvPr id="107698" name="Text Box 26"/>
          <p:cNvSpPr txBox="1">
            <a:spLocks noChangeArrowheads="1"/>
          </p:cNvSpPr>
          <p:nvPr userDrawn="1"/>
        </p:nvSpPr>
        <p:spPr bwMode="auto">
          <a:xfrm>
            <a:off x="3492500" y="4581525"/>
            <a:ext cx="1223963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sz="400">
                <a:solidFill>
                  <a:srgbClr val="000000"/>
                </a:solidFill>
              </a:rPr>
              <a:t>Anzahl der neugebauten Müllzentren</a:t>
            </a:r>
          </a:p>
        </p:txBody>
      </p:sp>
      <p:sp>
        <p:nvSpPr>
          <p:cNvPr id="107699" name="Text Box 26"/>
          <p:cNvSpPr txBox="1">
            <a:spLocks noChangeArrowheads="1"/>
          </p:cNvSpPr>
          <p:nvPr userDrawn="1"/>
        </p:nvSpPr>
        <p:spPr bwMode="auto">
          <a:xfrm>
            <a:off x="2700338" y="4581525"/>
            <a:ext cx="792162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sz="400">
                <a:solidFill>
                  <a:srgbClr val="000000"/>
                </a:solidFill>
              </a:rPr>
              <a:t>Anzahl der Müllzentren</a:t>
            </a:r>
          </a:p>
        </p:txBody>
      </p:sp>
      <p:sp>
        <p:nvSpPr>
          <p:cNvPr id="107700" name="Text Box 26"/>
          <p:cNvSpPr txBox="1">
            <a:spLocks noChangeArrowheads="1"/>
          </p:cNvSpPr>
          <p:nvPr userDrawn="1"/>
        </p:nvSpPr>
        <p:spPr bwMode="auto">
          <a:xfrm>
            <a:off x="2628900" y="4652963"/>
            <a:ext cx="21431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de-DE" sz="1600">
                <a:solidFill>
                  <a:srgbClr val="000000"/>
                </a:solidFill>
              </a:rPr>
              <a:t>5</a:t>
            </a:r>
          </a:p>
        </p:txBody>
      </p:sp>
      <p:sp>
        <p:nvSpPr>
          <p:cNvPr id="107701" name="Text Box 26"/>
          <p:cNvSpPr txBox="1">
            <a:spLocks noChangeArrowheads="1"/>
          </p:cNvSpPr>
          <p:nvPr userDrawn="1"/>
        </p:nvSpPr>
        <p:spPr bwMode="auto">
          <a:xfrm>
            <a:off x="468313" y="5157788"/>
            <a:ext cx="863600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sz="400">
                <a:solidFill>
                  <a:srgbClr val="000000"/>
                </a:solidFill>
              </a:rPr>
              <a:t>Müllberg</a:t>
            </a:r>
          </a:p>
        </p:txBody>
      </p:sp>
      <p:sp>
        <p:nvSpPr>
          <p:cNvPr id="107702" name="Text Box 26"/>
          <p:cNvSpPr txBox="1">
            <a:spLocks noChangeArrowheads="1"/>
          </p:cNvSpPr>
          <p:nvPr userDrawn="1"/>
        </p:nvSpPr>
        <p:spPr bwMode="auto">
          <a:xfrm>
            <a:off x="8027988" y="5229225"/>
            <a:ext cx="1081087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sz="400">
                <a:solidFill>
                  <a:srgbClr val="000000"/>
                </a:solidFill>
              </a:rPr>
              <a:t> Müllberg vor dem Handel</a:t>
            </a:r>
          </a:p>
        </p:txBody>
      </p:sp>
      <p:sp>
        <p:nvSpPr>
          <p:cNvPr id="107703" name="Text Box 26"/>
          <p:cNvSpPr txBox="1">
            <a:spLocks noChangeArrowheads="1"/>
          </p:cNvSpPr>
          <p:nvPr userDrawn="1"/>
        </p:nvSpPr>
        <p:spPr bwMode="auto">
          <a:xfrm>
            <a:off x="8027988" y="3068638"/>
            <a:ext cx="108108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sz="400">
                <a:solidFill>
                  <a:srgbClr val="000000"/>
                </a:solidFill>
              </a:rPr>
              <a:t> Beitrag zur globalen Umweltverschmutzung</a:t>
            </a:r>
          </a:p>
        </p:txBody>
      </p:sp>
      <p:sp>
        <p:nvSpPr>
          <p:cNvPr id="107704" name="Text Box 26"/>
          <p:cNvSpPr txBox="1">
            <a:spLocks noChangeArrowheads="1"/>
          </p:cNvSpPr>
          <p:nvPr userDrawn="1"/>
        </p:nvSpPr>
        <p:spPr bwMode="auto">
          <a:xfrm>
            <a:off x="7092950" y="4572000"/>
            <a:ext cx="10795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sz="400">
                <a:solidFill>
                  <a:srgbClr val="000000"/>
                </a:solidFill>
              </a:rPr>
              <a:t>Müllzentren im Folgejahr</a:t>
            </a:r>
          </a:p>
        </p:txBody>
      </p:sp>
      <p:grpSp>
        <p:nvGrpSpPr>
          <p:cNvPr id="107705" name="Gruppieren 367"/>
          <p:cNvGrpSpPr>
            <a:grpSpLocks/>
          </p:cNvGrpSpPr>
          <p:nvPr userDrawn="1"/>
        </p:nvGrpSpPr>
        <p:grpSpPr bwMode="auto">
          <a:xfrm>
            <a:off x="7010400" y="3789363"/>
            <a:ext cx="369888" cy="215900"/>
            <a:chOff x="2267744" y="4077072"/>
            <a:chExt cx="368425" cy="247650"/>
          </a:xfrm>
        </p:grpSpPr>
        <p:sp>
          <p:nvSpPr>
            <p:cNvPr id="107706" name="Rectangle 264"/>
            <p:cNvSpPr>
              <a:spLocks noChangeArrowheads="1"/>
            </p:cNvSpPr>
            <p:nvPr/>
          </p:nvSpPr>
          <p:spPr bwMode="auto">
            <a:xfrm>
              <a:off x="2267744" y="4077072"/>
              <a:ext cx="360040" cy="24765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7707" name="Text Box 265"/>
            <p:cNvSpPr txBox="1">
              <a:spLocks noChangeArrowheads="1"/>
            </p:cNvSpPr>
            <p:nvPr/>
          </p:nvSpPr>
          <p:spPr bwMode="auto">
            <a:xfrm>
              <a:off x="2268485" y="4077320"/>
              <a:ext cx="367684" cy="2064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" tIns="10800" rIns="18000" bIns="108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de-DE" sz="1200">
                  <a:solidFill>
                    <a:srgbClr val="000000"/>
                  </a:solidFill>
                </a:rPr>
                <a:t>50%</a:t>
              </a:r>
            </a:p>
          </p:txBody>
        </p:sp>
      </p:grpSp>
      <p:grpSp>
        <p:nvGrpSpPr>
          <p:cNvPr id="107708" name="Gruppieren 367"/>
          <p:cNvGrpSpPr>
            <a:grpSpLocks/>
          </p:cNvGrpSpPr>
          <p:nvPr userDrawn="1"/>
        </p:nvGrpSpPr>
        <p:grpSpPr bwMode="auto">
          <a:xfrm>
            <a:off x="6227763" y="4437063"/>
            <a:ext cx="369887" cy="215900"/>
            <a:chOff x="2267744" y="4077072"/>
            <a:chExt cx="368425" cy="247650"/>
          </a:xfrm>
        </p:grpSpPr>
        <p:sp>
          <p:nvSpPr>
            <p:cNvPr id="107709" name="Rectangle 264"/>
            <p:cNvSpPr>
              <a:spLocks noChangeArrowheads="1"/>
            </p:cNvSpPr>
            <p:nvPr/>
          </p:nvSpPr>
          <p:spPr bwMode="auto">
            <a:xfrm>
              <a:off x="2267744" y="4077072"/>
              <a:ext cx="360040" cy="24765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7710" name="Text Box 265"/>
            <p:cNvSpPr txBox="1">
              <a:spLocks noChangeArrowheads="1"/>
            </p:cNvSpPr>
            <p:nvPr/>
          </p:nvSpPr>
          <p:spPr bwMode="auto">
            <a:xfrm>
              <a:off x="2268485" y="4077320"/>
              <a:ext cx="367684" cy="2064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" tIns="10800" rIns="18000" bIns="108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de-DE" sz="1200">
                  <a:solidFill>
                    <a:srgbClr val="000000"/>
                  </a:solidFill>
                </a:rPr>
                <a:t>50%</a:t>
              </a:r>
            </a:p>
          </p:txBody>
        </p:sp>
      </p:grpSp>
      <p:sp>
        <p:nvSpPr>
          <p:cNvPr id="107711" name="Text Box 26"/>
          <p:cNvSpPr txBox="1">
            <a:spLocks noChangeArrowheads="1"/>
          </p:cNvSpPr>
          <p:nvPr userDrawn="1"/>
        </p:nvSpPr>
        <p:spPr bwMode="auto">
          <a:xfrm>
            <a:off x="3419475" y="6524625"/>
            <a:ext cx="685800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sz="400">
                <a:solidFill>
                  <a:srgbClr val="000000"/>
                </a:solidFill>
              </a:rPr>
              <a:t>IND</a:t>
            </a:r>
          </a:p>
        </p:txBody>
      </p:sp>
      <p:sp>
        <p:nvSpPr>
          <p:cNvPr id="107712" name="Text Box 26"/>
          <p:cNvSpPr txBox="1">
            <a:spLocks noChangeArrowheads="1"/>
          </p:cNvSpPr>
          <p:nvPr userDrawn="1"/>
        </p:nvSpPr>
        <p:spPr bwMode="auto">
          <a:xfrm>
            <a:off x="4211638" y="6524625"/>
            <a:ext cx="647700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sz="400">
                <a:solidFill>
                  <a:srgbClr val="000000"/>
                </a:solidFill>
              </a:rPr>
              <a:t>$</a:t>
            </a:r>
          </a:p>
        </p:txBody>
      </p:sp>
      <p:grpSp>
        <p:nvGrpSpPr>
          <p:cNvPr id="107713" name="Gruppieren 1226"/>
          <p:cNvGrpSpPr>
            <a:grpSpLocks/>
          </p:cNvGrpSpPr>
          <p:nvPr userDrawn="1"/>
        </p:nvGrpSpPr>
        <p:grpSpPr bwMode="auto">
          <a:xfrm>
            <a:off x="8315325" y="4740275"/>
            <a:ext cx="504825" cy="417513"/>
            <a:chOff x="467544" y="6165304"/>
            <a:chExt cx="504056" cy="417513"/>
          </a:xfrm>
        </p:grpSpPr>
        <p:sp>
          <p:nvSpPr>
            <p:cNvPr id="107714" name="Rectangle 207"/>
            <p:cNvSpPr>
              <a:spLocks noChangeArrowheads="1"/>
            </p:cNvSpPr>
            <p:nvPr/>
          </p:nvSpPr>
          <p:spPr bwMode="auto">
            <a:xfrm>
              <a:off x="467544" y="6165304"/>
              <a:ext cx="504056" cy="41751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45791" dir="2021404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de-DE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7715" name="Text Box 250"/>
            <p:cNvSpPr txBox="1">
              <a:spLocks noChangeArrowheads="1"/>
            </p:cNvSpPr>
            <p:nvPr/>
          </p:nvSpPr>
          <p:spPr bwMode="auto">
            <a:xfrm>
              <a:off x="467544" y="6165304"/>
              <a:ext cx="152400" cy="98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" tIns="10800" rIns="18000" bIns="108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de-DE" sz="500">
                  <a:solidFill>
                    <a:srgbClr val="000000"/>
                  </a:solidFill>
                </a:rPr>
                <a:t>(36)</a:t>
              </a:r>
            </a:p>
          </p:txBody>
        </p:sp>
      </p:grpSp>
      <p:sp>
        <p:nvSpPr>
          <p:cNvPr id="107716" name="Text Box 26"/>
          <p:cNvSpPr txBox="1">
            <a:spLocks noChangeArrowheads="1"/>
          </p:cNvSpPr>
          <p:nvPr userDrawn="1"/>
        </p:nvSpPr>
        <p:spPr bwMode="auto">
          <a:xfrm>
            <a:off x="8027988" y="4581525"/>
            <a:ext cx="1081087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sz="400">
                <a:solidFill>
                  <a:srgbClr val="000000"/>
                </a:solidFill>
              </a:rPr>
              <a:t> Müllberg nach dem Handel</a:t>
            </a:r>
          </a:p>
        </p:txBody>
      </p:sp>
      <p:sp>
        <p:nvSpPr>
          <p:cNvPr id="107717" name="Text Box 265"/>
          <p:cNvSpPr txBox="1">
            <a:spLocks noChangeArrowheads="1"/>
          </p:cNvSpPr>
          <p:nvPr userDrawn="1"/>
        </p:nvSpPr>
        <p:spPr bwMode="auto">
          <a:xfrm>
            <a:off x="4284663" y="3990975"/>
            <a:ext cx="152400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" tIns="10800" rIns="18000" bIns="1080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DE" sz="500">
                <a:solidFill>
                  <a:srgbClr val="000000"/>
                </a:solidFill>
              </a:rPr>
              <a:t>(18)</a:t>
            </a:r>
          </a:p>
        </p:txBody>
      </p:sp>
      <p:sp>
        <p:nvSpPr>
          <p:cNvPr id="107718" name="Oval 258"/>
          <p:cNvSpPr>
            <a:spLocks noChangeArrowheads="1"/>
          </p:cNvSpPr>
          <p:nvPr userDrawn="1"/>
        </p:nvSpPr>
        <p:spPr bwMode="auto">
          <a:xfrm>
            <a:off x="3348038" y="1260475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de-DE" sz="1000">
                <a:solidFill>
                  <a:srgbClr val="FFFFFF"/>
                </a:solidFill>
                <a:latin typeface="Verdana" pitchFamily="34" charset="0"/>
              </a:rPr>
              <a:t>+</a:t>
            </a:r>
          </a:p>
        </p:txBody>
      </p:sp>
      <p:sp>
        <p:nvSpPr>
          <p:cNvPr id="107719" name="Oval 21"/>
          <p:cNvSpPr>
            <a:spLocks noChangeArrowheads="1"/>
          </p:cNvSpPr>
          <p:nvPr userDrawn="1"/>
        </p:nvSpPr>
        <p:spPr bwMode="auto">
          <a:xfrm>
            <a:off x="6659563" y="1268413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de-DE" sz="1000">
                <a:solidFill>
                  <a:srgbClr val="FFFFFF"/>
                </a:solidFill>
                <a:latin typeface="Times New Roman" pitchFamily="18" charset="0"/>
              </a:rPr>
              <a:t>=</a:t>
            </a:r>
          </a:p>
        </p:txBody>
      </p:sp>
      <p:sp>
        <p:nvSpPr>
          <p:cNvPr id="107720" name="Oval 21"/>
          <p:cNvSpPr>
            <a:spLocks noChangeArrowheads="1"/>
          </p:cNvSpPr>
          <p:nvPr userDrawn="1"/>
        </p:nvSpPr>
        <p:spPr bwMode="auto">
          <a:xfrm>
            <a:off x="6659563" y="3284538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de-DE" sz="1000">
                <a:solidFill>
                  <a:srgbClr val="FFFFFF"/>
                </a:solidFill>
                <a:latin typeface="Times New Roman" pitchFamily="18" charset="0"/>
              </a:rPr>
              <a:t>=</a:t>
            </a:r>
          </a:p>
        </p:txBody>
      </p:sp>
      <p:sp>
        <p:nvSpPr>
          <p:cNvPr id="107721" name="Oval 20"/>
          <p:cNvSpPr>
            <a:spLocks noChangeArrowheads="1"/>
          </p:cNvSpPr>
          <p:nvPr userDrawn="1"/>
        </p:nvSpPr>
        <p:spPr bwMode="auto">
          <a:xfrm>
            <a:off x="1466850" y="2060575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de-DE" sz="1000">
                <a:solidFill>
                  <a:srgbClr val="FFFFFF"/>
                </a:solidFill>
                <a:latin typeface="Times New Roman" pitchFamily="18" charset="0"/>
              </a:rPr>
              <a:t>=</a:t>
            </a:r>
          </a:p>
        </p:txBody>
      </p:sp>
      <p:sp>
        <p:nvSpPr>
          <p:cNvPr id="107722" name="Text Box 26"/>
          <p:cNvSpPr txBox="1">
            <a:spLocks noChangeArrowheads="1"/>
          </p:cNvSpPr>
          <p:nvPr userDrawn="1"/>
        </p:nvSpPr>
        <p:spPr bwMode="auto">
          <a:xfrm>
            <a:off x="1979613" y="5876925"/>
            <a:ext cx="863600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sz="400">
                <a:solidFill>
                  <a:srgbClr val="000000"/>
                </a:solidFill>
              </a:rPr>
              <a:t>Biorecycling</a:t>
            </a:r>
          </a:p>
        </p:txBody>
      </p:sp>
      <p:sp>
        <p:nvSpPr>
          <p:cNvPr id="107723" name="Text Box 26"/>
          <p:cNvSpPr txBox="1">
            <a:spLocks noChangeArrowheads="1"/>
          </p:cNvSpPr>
          <p:nvPr userDrawn="1"/>
        </p:nvSpPr>
        <p:spPr bwMode="auto">
          <a:xfrm>
            <a:off x="2627313" y="5876925"/>
            <a:ext cx="863600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sz="400">
                <a:solidFill>
                  <a:srgbClr val="000000"/>
                </a:solidFill>
              </a:rPr>
              <a:t>Recycling</a:t>
            </a:r>
          </a:p>
        </p:txBody>
      </p:sp>
      <p:sp>
        <p:nvSpPr>
          <p:cNvPr id="107724" name="Oval 258"/>
          <p:cNvSpPr>
            <a:spLocks noChangeArrowheads="1"/>
          </p:cNvSpPr>
          <p:nvPr userDrawn="1"/>
        </p:nvSpPr>
        <p:spPr bwMode="auto">
          <a:xfrm>
            <a:off x="5651500" y="5516563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de-DE" sz="1000">
                <a:solidFill>
                  <a:srgbClr val="FFFFFF"/>
                </a:solidFill>
                <a:latin typeface="Verdana" pitchFamily="34" charset="0"/>
              </a:rPr>
              <a:t>+</a:t>
            </a:r>
          </a:p>
        </p:txBody>
      </p:sp>
      <p:sp>
        <p:nvSpPr>
          <p:cNvPr id="107725" name="Text Box 26"/>
          <p:cNvSpPr txBox="1">
            <a:spLocks noChangeArrowheads="1"/>
          </p:cNvSpPr>
          <p:nvPr userDrawn="1"/>
        </p:nvSpPr>
        <p:spPr bwMode="auto">
          <a:xfrm>
            <a:off x="5867400" y="5805488"/>
            <a:ext cx="8636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sz="400">
                <a:solidFill>
                  <a:srgbClr val="000000"/>
                </a:solidFill>
              </a:rPr>
              <a:t>Zuwachs des regionalen Müllbergs</a:t>
            </a:r>
          </a:p>
        </p:txBody>
      </p:sp>
      <p:grpSp>
        <p:nvGrpSpPr>
          <p:cNvPr id="107726" name="Gruppieren 1407"/>
          <p:cNvGrpSpPr>
            <a:grpSpLocks/>
          </p:cNvGrpSpPr>
          <p:nvPr userDrawn="1"/>
        </p:nvGrpSpPr>
        <p:grpSpPr bwMode="auto">
          <a:xfrm>
            <a:off x="1476375" y="2506663"/>
            <a:ext cx="504825" cy="417512"/>
            <a:chOff x="467542" y="6165289"/>
            <a:chExt cx="504054" cy="417512"/>
          </a:xfrm>
        </p:grpSpPr>
        <p:sp>
          <p:nvSpPr>
            <p:cNvPr id="107727" name="Rectangle 207"/>
            <p:cNvSpPr>
              <a:spLocks noChangeArrowheads="1"/>
            </p:cNvSpPr>
            <p:nvPr/>
          </p:nvSpPr>
          <p:spPr bwMode="auto">
            <a:xfrm>
              <a:off x="467542" y="6165289"/>
              <a:ext cx="504054" cy="41751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45791" dir="2021404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de-DE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7728" name="Text Box 250"/>
            <p:cNvSpPr txBox="1">
              <a:spLocks noChangeArrowheads="1"/>
            </p:cNvSpPr>
            <p:nvPr/>
          </p:nvSpPr>
          <p:spPr bwMode="auto">
            <a:xfrm>
              <a:off x="467544" y="6165304"/>
              <a:ext cx="152400" cy="98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" tIns="10800" rIns="18000" bIns="108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de-DE" sz="500">
                  <a:solidFill>
                    <a:srgbClr val="000000"/>
                  </a:solidFill>
                </a:rPr>
                <a:t>(4)</a:t>
              </a:r>
            </a:p>
          </p:txBody>
        </p:sp>
      </p:grpSp>
      <p:sp>
        <p:nvSpPr>
          <p:cNvPr id="107729" name="Text Box 26"/>
          <p:cNvSpPr txBox="1">
            <a:spLocks noChangeArrowheads="1"/>
          </p:cNvSpPr>
          <p:nvPr userDrawn="1"/>
        </p:nvSpPr>
        <p:spPr bwMode="auto">
          <a:xfrm>
            <a:off x="1404938" y="2338388"/>
            <a:ext cx="719137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sz="400">
                <a:solidFill>
                  <a:srgbClr val="000000"/>
                </a:solidFill>
              </a:rPr>
              <a:t>Aktive Agrarzentren</a:t>
            </a:r>
          </a:p>
        </p:txBody>
      </p:sp>
      <p:cxnSp>
        <p:nvCxnSpPr>
          <p:cNvPr id="480" name="Gerade Verbindung mit Pfeil 479"/>
          <p:cNvCxnSpPr>
            <a:stCxn id="107727" idx="3"/>
            <a:endCxn id="2041" idx="2"/>
          </p:cNvCxnSpPr>
          <p:nvPr userDrawn="1"/>
        </p:nvCxnSpPr>
        <p:spPr>
          <a:xfrm flipV="1">
            <a:off x="1981200" y="2568575"/>
            <a:ext cx="3167063" cy="14763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" name="Gerade Verbindung mit Pfeil 265"/>
          <p:cNvCxnSpPr>
            <a:stCxn id="107550" idx="3"/>
            <a:endCxn id="107727" idx="1"/>
          </p:cNvCxnSpPr>
          <p:nvPr userDrawn="1"/>
        </p:nvCxnSpPr>
        <p:spPr>
          <a:xfrm>
            <a:off x="1116013" y="2716213"/>
            <a:ext cx="36036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732" name="Oval 258"/>
          <p:cNvSpPr>
            <a:spLocks noChangeArrowheads="1"/>
          </p:cNvSpPr>
          <p:nvPr userDrawn="1"/>
        </p:nvSpPr>
        <p:spPr bwMode="auto">
          <a:xfrm>
            <a:off x="1187450" y="2640013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de-DE" sz="1000">
                <a:solidFill>
                  <a:srgbClr val="FFFFFF"/>
                </a:solidFill>
                <a:latin typeface="Verdana" pitchFamily="34" charset="0"/>
              </a:rPr>
              <a:t>+</a:t>
            </a:r>
          </a:p>
        </p:txBody>
      </p:sp>
      <p:pic>
        <p:nvPicPr>
          <p:cNvPr id="107733" name="Picture 261" descr="C:\Users\Public\Documents\Pol&amp;IS\Pol&amp;IS Multimedia\Pol&amp;IS Grafiken\Pol&amp;IS Grafiken Wirtschaftsspielchips\Pol&amp;IS Grafik Müll Grüner Punkt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" y="5354638"/>
            <a:ext cx="3365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734" name="Picture 266" descr="C:\Users\Public\Documents\Pol&amp;IS\Pol&amp;IS Multimedia\Pol&amp;IS Grafiken\Pol&amp;IS Grafiken Wirtschaftsspielchips\Pol&amp;IS Grafik Industriezentren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541588"/>
            <a:ext cx="35401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735" name="Picture 267" descr="C:\Users\Public\Documents\Pol&amp;IS\Pol&amp;IS Multimedia\Pol&amp;IS Grafiken\Pol&amp;IS Grafiken Wirtschaftsspielchips\Pol&amp;IS Grafik Agrar Ähre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2540000"/>
            <a:ext cx="36195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736" name="Picture 268" descr="C:\Users\Public\Documents\Pol&amp;IS\Pol&amp;IS Multimedia\Pol&amp;IS Grafiken\Pol&amp;IS Grafiken Wirtschaftsspielchips\Pol&amp;IS Grafik Rohstoffzentren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8" y="1889125"/>
            <a:ext cx="382587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737" name="Picture 269" descr="C:\Users\Public\Documents\Pol&amp;IS\Pol&amp;IS Multimedia\Pol&amp;IS Grafiken\Pol&amp;IS Grafiken Wirtschaftsspielchips\Pol&amp;IS Grafik Energiezentren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88" y="1254125"/>
            <a:ext cx="3698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738" name="Text Box 26"/>
          <p:cNvSpPr txBox="1">
            <a:spLocks noChangeArrowheads="1"/>
          </p:cNvSpPr>
          <p:nvPr userDrawn="1"/>
        </p:nvSpPr>
        <p:spPr bwMode="auto">
          <a:xfrm>
            <a:off x="3851275" y="6308725"/>
            <a:ext cx="5810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sz="400">
                <a:solidFill>
                  <a:srgbClr val="000000"/>
                </a:solidFill>
              </a:rPr>
              <a:t>Gesamt-</a:t>
            </a:r>
            <a:br>
              <a:rPr lang="de-DE" sz="400">
                <a:solidFill>
                  <a:srgbClr val="000000"/>
                </a:solidFill>
              </a:rPr>
            </a:br>
            <a:r>
              <a:rPr lang="de-DE" sz="400">
                <a:solidFill>
                  <a:srgbClr val="000000"/>
                </a:solidFill>
              </a:rPr>
              <a:t>kosten</a:t>
            </a:r>
          </a:p>
        </p:txBody>
      </p:sp>
      <p:sp>
        <p:nvSpPr>
          <p:cNvPr id="107740" name="Rectangle 1244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FF00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6" rIns="91436" bIns="45716" anchor="ctr"/>
          <a:lstStyle/>
          <a:p>
            <a:pPr algn="ctr"/>
            <a:endParaRPr lang="de-DE" b="1">
              <a:solidFill>
                <a:srgbClr val="CC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697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13" Type="http://schemas.openxmlformats.org/officeDocument/2006/relationships/image" Target="../media/image20.wmf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w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openxmlformats.org/officeDocument/2006/relationships/image" Target="../media/image18.wmf"/><Relationship Id="rId5" Type="http://schemas.openxmlformats.org/officeDocument/2006/relationships/image" Target="../media/image12.jpeg"/><Relationship Id="rId10" Type="http://schemas.openxmlformats.org/officeDocument/2006/relationships/image" Target="../media/image17.wmf"/><Relationship Id="rId4" Type="http://schemas.openxmlformats.org/officeDocument/2006/relationships/image" Target="../media/image11.png"/><Relationship Id="rId9" Type="http://schemas.openxmlformats.org/officeDocument/2006/relationships/image" Target="../media/image16.jpeg"/><Relationship Id="rId14" Type="http://schemas.openxmlformats.org/officeDocument/2006/relationships/image" Target="../media/image21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7" Type="http://schemas.openxmlformats.org/officeDocument/2006/relationships/image" Target="../media/image39.jpe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wmf"/><Relationship Id="rId18" Type="http://schemas.openxmlformats.org/officeDocument/2006/relationships/image" Target="../media/image58.png"/><Relationship Id="rId3" Type="http://schemas.openxmlformats.org/officeDocument/2006/relationships/image" Target="../media/image45.png"/><Relationship Id="rId7" Type="http://schemas.openxmlformats.org/officeDocument/2006/relationships/image" Target="../media/image49.wmf"/><Relationship Id="rId12" Type="http://schemas.openxmlformats.org/officeDocument/2006/relationships/image" Target="../media/image54.wmf"/><Relationship Id="rId17" Type="http://schemas.openxmlformats.org/officeDocument/2006/relationships/image" Target="../media/image15.wmf"/><Relationship Id="rId2" Type="http://schemas.openxmlformats.org/officeDocument/2006/relationships/image" Target="../media/image44.png"/><Relationship Id="rId16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wmf"/><Relationship Id="rId11" Type="http://schemas.openxmlformats.org/officeDocument/2006/relationships/image" Target="../media/image53.wmf"/><Relationship Id="rId5" Type="http://schemas.openxmlformats.org/officeDocument/2006/relationships/image" Target="../media/image47.wmf"/><Relationship Id="rId15" Type="http://schemas.openxmlformats.org/officeDocument/2006/relationships/hyperlink" Target="http://http/img-cache.cdn.gaiaonline.com/28c39bef3748006a3607c334d3e7bf9b/http:/www.dreamstime.com/bio-hazard-gas-mask-symbol-thumb9223024.jpg" TargetMode="External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jpeg"/><Relationship Id="rId14" Type="http://schemas.openxmlformats.org/officeDocument/2006/relationships/image" Target="../media/image5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4" Type="http://schemas.openxmlformats.org/officeDocument/2006/relationships/image" Target="../media/image6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13" Type="http://schemas.openxmlformats.org/officeDocument/2006/relationships/image" Target="../media/image72.jpeg"/><Relationship Id="rId18" Type="http://schemas.openxmlformats.org/officeDocument/2006/relationships/image" Target="../media/image76.png"/><Relationship Id="rId3" Type="http://schemas.openxmlformats.org/officeDocument/2006/relationships/image" Target="../media/image62.jpeg"/><Relationship Id="rId7" Type="http://schemas.openxmlformats.org/officeDocument/2006/relationships/image" Target="../media/image66.png"/><Relationship Id="rId12" Type="http://schemas.openxmlformats.org/officeDocument/2006/relationships/image" Target="../media/image71.jpeg"/><Relationship Id="rId17" Type="http://schemas.openxmlformats.org/officeDocument/2006/relationships/image" Target="../media/image75.jpeg"/><Relationship Id="rId2" Type="http://schemas.openxmlformats.org/officeDocument/2006/relationships/image" Target="../media/image61.gif"/><Relationship Id="rId16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11" Type="http://schemas.openxmlformats.org/officeDocument/2006/relationships/image" Target="../media/image70.jpeg"/><Relationship Id="rId5" Type="http://schemas.openxmlformats.org/officeDocument/2006/relationships/image" Target="../media/image64.jpeg"/><Relationship Id="rId15" Type="http://schemas.openxmlformats.org/officeDocument/2006/relationships/image" Target="../media/image73.jpeg"/><Relationship Id="rId10" Type="http://schemas.openxmlformats.org/officeDocument/2006/relationships/image" Target="../media/image69.png"/><Relationship Id="rId4" Type="http://schemas.openxmlformats.org/officeDocument/2006/relationships/image" Target="../media/image63.jpeg"/><Relationship Id="rId9" Type="http://schemas.openxmlformats.org/officeDocument/2006/relationships/image" Target="../media/image68.jpeg"/><Relationship Id="rId1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19.xml"/><Relationship Id="rId13" Type="http://schemas.openxmlformats.org/officeDocument/2006/relationships/tags" Target="../tags/tag24.xml"/><Relationship Id="rId3" Type="http://schemas.openxmlformats.org/officeDocument/2006/relationships/tags" Target="../tags/tag14.xml"/><Relationship Id="rId7" Type="http://schemas.openxmlformats.org/officeDocument/2006/relationships/tags" Target="../tags/tag18.xml"/><Relationship Id="rId12" Type="http://schemas.openxmlformats.org/officeDocument/2006/relationships/tags" Target="../tags/tag23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tags" Target="../tags/tag17.xml"/><Relationship Id="rId11" Type="http://schemas.openxmlformats.org/officeDocument/2006/relationships/tags" Target="../tags/tag22.xml"/><Relationship Id="rId5" Type="http://schemas.openxmlformats.org/officeDocument/2006/relationships/tags" Target="../tags/tag16.xml"/><Relationship Id="rId15" Type="http://schemas.openxmlformats.org/officeDocument/2006/relationships/slideLayout" Target="../slideLayouts/slideLayout1.xml"/><Relationship Id="rId10" Type="http://schemas.openxmlformats.org/officeDocument/2006/relationships/tags" Target="../tags/tag21.xml"/><Relationship Id="rId4" Type="http://schemas.openxmlformats.org/officeDocument/2006/relationships/tags" Target="../tags/tag15.xml"/><Relationship Id="rId9" Type="http://schemas.openxmlformats.org/officeDocument/2006/relationships/tags" Target="../tags/tag20.xml"/><Relationship Id="rId14" Type="http://schemas.openxmlformats.org/officeDocument/2006/relationships/tags" Target="../tags/tag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7" Type="http://schemas.openxmlformats.org/officeDocument/2006/relationships/image" Target="../media/image85.pn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png"/><Relationship Id="rId5" Type="http://schemas.openxmlformats.org/officeDocument/2006/relationships/image" Target="../media/image83.jpg"/><Relationship Id="rId4" Type="http://schemas.openxmlformats.org/officeDocument/2006/relationships/image" Target="../media/image8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9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3.jpg"/><Relationship Id="rId4" Type="http://schemas.openxmlformats.org/officeDocument/2006/relationships/image" Target="../media/image82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13" Type="http://schemas.openxmlformats.org/officeDocument/2006/relationships/image" Target="../media/image20.wmf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wmf"/><Relationship Id="rId17" Type="http://schemas.openxmlformats.org/officeDocument/2006/relationships/image" Target="../media/image26.jpeg"/><Relationship Id="rId2" Type="http://schemas.openxmlformats.org/officeDocument/2006/relationships/image" Target="../media/image9.jpe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openxmlformats.org/officeDocument/2006/relationships/image" Target="../media/image18.wmf"/><Relationship Id="rId5" Type="http://schemas.openxmlformats.org/officeDocument/2006/relationships/image" Target="../media/image12.jpeg"/><Relationship Id="rId15" Type="http://schemas.openxmlformats.org/officeDocument/2006/relationships/image" Target="../media/image25.jpeg"/><Relationship Id="rId10" Type="http://schemas.openxmlformats.org/officeDocument/2006/relationships/image" Target="../media/image17.wmf"/><Relationship Id="rId4" Type="http://schemas.openxmlformats.org/officeDocument/2006/relationships/image" Target="../media/image11.png"/><Relationship Id="rId9" Type="http://schemas.openxmlformats.org/officeDocument/2006/relationships/image" Target="../media/image16.jpeg"/><Relationship Id="rId14" Type="http://schemas.openxmlformats.org/officeDocument/2006/relationships/image" Target="../media/image21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POL&amp;IS</a:t>
            </a:r>
            <a:endParaRPr lang="de-DE" dirty="0"/>
          </a:p>
        </p:txBody>
      </p:sp>
      <p:pic>
        <p:nvPicPr>
          <p:cNvPr id="6" name="Picture 4" descr="POL&amp;IS Grafik Dollar 1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12033">
            <a:off x="5570538" y="5567363"/>
            <a:ext cx="3573462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POL&amp;IS Grafik Chip Agrargüter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6335">
            <a:off x="7380288" y="5157788"/>
            <a:ext cx="971550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POL&amp;IS Grafik Chip Energiegüter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6521">
            <a:off x="7885113" y="4941888"/>
            <a:ext cx="1620837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POL&amp;IS Grafik Chip Industriegüter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40461">
            <a:off x="5292725" y="5516563"/>
            <a:ext cx="1797050" cy="79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POL&amp;IS Grafik Chip Rohstoffgüter 5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3847">
            <a:off x="4427538" y="6021388"/>
            <a:ext cx="1643062" cy="1198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9" descr="POL&amp;IS Grafik Chip Müllgüter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5013325"/>
            <a:ext cx="1079500" cy="107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POL&amp;IS Grafik Baustein Sicherheit BC-Waffe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8045">
            <a:off x="3779838" y="6021388"/>
            <a:ext cx="1092200" cy="109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POL&amp;IS Grafik Regionenkarte Alle Regionen mit Flaggen mit Regionenname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77488">
            <a:off x="-541338" y="5516563"/>
            <a:ext cx="2249488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POL&amp;IS Grafik Politik NGO AI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0825">
            <a:off x="1908175" y="6215063"/>
            <a:ext cx="2195513" cy="64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POL&amp;IS Grafik Politik NGO Greenpeace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2594">
            <a:off x="1835150" y="5876925"/>
            <a:ext cx="1763713" cy="433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POL&amp;IS Grafik Politik NGO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2547">
            <a:off x="755650" y="5013325"/>
            <a:ext cx="900113" cy="90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7" descr="POL&amp;IS Grafik Politik Weltbank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7666">
            <a:off x="0" y="4437063"/>
            <a:ext cx="898525" cy="89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POL&amp;IS Grafik Baustein Sicherheit Bedrohungsspielstein Piraten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6152">
            <a:off x="1476375" y="5876925"/>
            <a:ext cx="720725" cy="72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Inhaltsplatzhalter 4"/>
          <p:cNvSpPr>
            <a:spLocks noGrp="1"/>
          </p:cNvSpPr>
          <p:nvPr>
            <p:ph idx="1"/>
          </p:nvPr>
        </p:nvSpPr>
        <p:spPr>
          <a:xfrm>
            <a:off x="611560" y="1196975"/>
            <a:ext cx="7920000" cy="5661025"/>
          </a:xfrm>
        </p:spPr>
        <p:txBody>
          <a:bodyPr/>
          <a:lstStyle/>
          <a:p>
            <a:pPr>
              <a:lnSpc>
                <a:spcPct val="125000"/>
              </a:lnSpc>
            </a:pPr>
            <a:r>
              <a:rPr lang="de-DE" dirty="0" smtClean="0"/>
              <a:t>Eine Simulation zu</a:t>
            </a:r>
          </a:p>
          <a:p>
            <a:pPr>
              <a:lnSpc>
                <a:spcPct val="125000"/>
              </a:lnSpc>
            </a:pPr>
            <a:r>
              <a:rPr lang="de-DE" dirty="0" smtClean="0"/>
              <a:t>Politik und Internationaler Sicherheit</a:t>
            </a:r>
          </a:p>
          <a:p>
            <a:pPr>
              <a:lnSpc>
                <a:spcPct val="150000"/>
              </a:lnSpc>
            </a:pPr>
            <a:endParaRPr lang="de-DE" sz="2400" dirty="0" smtClean="0"/>
          </a:p>
          <a:p>
            <a:pPr>
              <a:lnSpc>
                <a:spcPct val="150000"/>
              </a:lnSpc>
            </a:pPr>
            <a:r>
              <a:rPr lang="de-DE" b="1" dirty="0" smtClean="0"/>
              <a:t>Einweisung in die Simulation</a:t>
            </a:r>
          </a:p>
        </p:txBody>
      </p:sp>
    </p:spTree>
    <p:extLst>
      <p:ext uri="{BB962C8B-B14F-4D97-AF65-F5344CB8AC3E}">
        <p14:creationId xmlns:p14="http://schemas.microsoft.com/office/powerpoint/2010/main" val="166475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71550" y="26457"/>
            <a:ext cx="8172449" cy="954271"/>
          </a:xfrm>
        </p:spPr>
        <p:txBody>
          <a:bodyPr/>
          <a:lstStyle/>
          <a:p>
            <a:r>
              <a:rPr lang="de-DE" dirty="0" smtClean="0"/>
              <a:t>POL&amp;IS – Rollen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971600" y="3068960"/>
            <a:ext cx="8172400" cy="3428777"/>
          </a:xfrm>
        </p:spPr>
        <p:txBody>
          <a:bodyPr/>
          <a:lstStyle/>
          <a:p>
            <a:pPr marL="0" indent="0">
              <a:buNone/>
            </a:pPr>
            <a:r>
              <a:rPr lang="de-DE" b="1" dirty="0" smtClean="0"/>
              <a:t>Weltbank:</a:t>
            </a:r>
          </a:p>
          <a:p>
            <a:pPr lvl="1"/>
            <a:r>
              <a:rPr lang="de-DE" dirty="0"/>
              <a:t>leitet und moderiert den </a:t>
            </a:r>
            <a:r>
              <a:rPr lang="de-DE" dirty="0" smtClean="0"/>
              <a:t>Welthandel</a:t>
            </a:r>
          </a:p>
          <a:p>
            <a:pPr lvl="1"/>
            <a:r>
              <a:rPr lang="de-DE" dirty="0" smtClean="0"/>
              <a:t>erstellt </a:t>
            </a:r>
            <a:r>
              <a:rPr lang="de-DE" dirty="0"/>
              <a:t>jährlichen </a:t>
            </a:r>
            <a:r>
              <a:rPr lang="de-DE" dirty="0" smtClean="0"/>
              <a:t>Wirtschaftsbericht</a:t>
            </a:r>
          </a:p>
          <a:p>
            <a:pPr lvl="1"/>
            <a:r>
              <a:rPr lang="de-DE" dirty="0" smtClean="0"/>
              <a:t>berät </a:t>
            </a:r>
            <a:r>
              <a:rPr lang="de-DE" dirty="0"/>
              <a:t>die </a:t>
            </a:r>
            <a:r>
              <a:rPr lang="de-DE" dirty="0" smtClean="0"/>
              <a:t>Wirtschaftsminister</a:t>
            </a:r>
          </a:p>
          <a:p>
            <a:pPr lvl="1"/>
            <a:r>
              <a:rPr lang="de-DE" dirty="0" smtClean="0"/>
              <a:t>vergibt </a:t>
            </a:r>
            <a:r>
              <a:rPr lang="de-DE" dirty="0"/>
              <a:t>notfalls Kredite</a:t>
            </a:r>
          </a:p>
        </p:txBody>
      </p:sp>
      <p:pic>
        <p:nvPicPr>
          <p:cNvPr id="6" name="Picture 2" descr="http://lh3.ggpht.com/_-Fw021y7jS8/SJS4spdEKCI/AAAAAAAADns/bljw8qOp8IE/s400/Ollinger%20nicht%20ausgeschnitten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 bwMode="auto">
          <a:xfrm>
            <a:off x="6732240" y="1251301"/>
            <a:ext cx="1766088" cy="21614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1746" name="Picture 2" descr="http://wcdn1.dataknet.com/static/resources/icons/set43/1b2d401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208" y="1252779"/>
            <a:ext cx="2160000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9934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71550" y="26457"/>
            <a:ext cx="8172449" cy="954271"/>
          </a:xfrm>
        </p:spPr>
        <p:txBody>
          <a:bodyPr/>
          <a:lstStyle/>
          <a:p>
            <a:r>
              <a:rPr lang="de-DE" dirty="0" smtClean="0"/>
              <a:t>POL&amp;IS – Rollen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971600" y="3068960"/>
            <a:ext cx="7561213" cy="3428777"/>
          </a:xfrm>
        </p:spPr>
        <p:txBody>
          <a:bodyPr/>
          <a:lstStyle/>
          <a:p>
            <a:pPr marL="0" indent="0">
              <a:buNone/>
            </a:pPr>
            <a:r>
              <a:rPr lang="de-DE" b="1" dirty="0" smtClean="0"/>
              <a:t>Weltpresse:</a:t>
            </a:r>
          </a:p>
          <a:p>
            <a:pPr lvl="1"/>
            <a:r>
              <a:rPr lang="de-DE" dirty="0"/>
              <a:t>recherchiert und trägt Informationen </a:t>
            </a:r>
            <a:r>
              <a:rPr lang="de-DE" dirty="0" smtClean="0"/>
              <a:t>zusammen</a:t>
            </a:r>
          </a:p>
          <a:p>
            <a:pPr lvl="1"/>
            <a:r>
              <a:rPr lang="de-DE" dirty="0" smtClean="0"/>
              <a:t>informiert </a:t>
            </a:r>
            <a:r>
              <a:rPr lang="de-DE" dirty="0"/>
              <a:t>alle Teilnehmer über die Ereignisse in der </a:t>
            </a:r>
            <a:r>
              <a:rPr lang="de-DE" dirty="0" smtClean="0"/>
              <a:t>POL&amp;IS-Welt</a:t>
            </a:r>
          </a:p>
          <a:p>
            <a:pPr lvl="1"/>
            <a:r>
              <a:rPr lang="de-DE" dirty="0" smtClean="0"/>
              <a:t>hinterfragt kritisch</a:t>
            </a:r>
            <a:endParaRPr lang="de-DE" dirty="0"/>
          </a:p>
        </p:txBody>
      </p:sp>
      <p:pic>
        <p:nvPicPr>
          <p:cNvPr id="8" name="Picture 6" descr="j043103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2"/>
          <a:stretch/>
        </p:blipFill>
        <p:spPr bwMode="auto">
          <a:xfrm>
            <a:off x="5778201" y="1269000"/>
            <a:ext cx="2754239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t2.ftcdn.net/jpg/00/49/76/13/400_F_49761319_iiIt9Zt7tEKw6ubPlf90Yu23p5ZWmlsK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99217" y="1268800"/>
            <a:ext cx="2280895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216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71550" y="26457"/>
            <a:ext cx="8172449" cy="954271"/>
          </a:xfrm>
        </p:spPr>
        <p:txBody>
          <a:bodyPr/>
          <a:lstStyle/>
          <a:p>
            <a:r>
              <a:rPr lang="de-DE" dirty="0" smtClean="0"/>
              <a:t>POL&amp;IS – Rollen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971600" y="3429223"/>
            <a:ext cx="8172400" cy="3428777"/>
          </a:xfrm>
        </p:spPr>
        <p:txBody>
          <a:bodyPr/>
          <a:lstStyle/>
          <a:p>
            <a:pPr marL="0" indent="0">
              <a:buNone/>
            </a:pPr>
            <a:r>
              <a:rPr lang="de-DE" b="1" dirty="0" smtClean="0"/>
              <a:t>NGOs und Opposition:</a:t>
            </a:r>
          </a:p>
          <a:p>
            <a:pPr lvl="1"/>
            <a:r>
              <a:rPr lang="de-DE" dirty="0"/>
              <a:t>prangern Missstände in der Welt </a:t>
            </a:r>
            <a:r>
              <a:rPr lang="de-DE" dirty="0" smtClean="0"/>
              <a:t>an</a:t>
            </a:r>
          </a:p>
          <a:p>
            <a:pPr lvl="1"/>
            <a:r>
              <a:rPr lang="de-DE" dirty="0" smtClean="0"/>
              <a:t>beraten </a:t>
            </a:r>
            <a:r>
              <a:rPr lang="de-DE" dirty="0"/>
              <a:t>die Regionen bei der </a:t>
            </a:r>
            <a:r>
              <a:rPr lang="de-DE" dirty="0" smtClean="0"/>
              <a:t>Umweltpolitik</a:t>
            </a:r>
          </a:p>
          <a:p>
            <a:pPr lvl="1"/>
            <a:r>
              <a:rPr lang="de-DE" dirty="0" smtClean="0"/>
              <a:t>erstellen </a:t>
            </a:r>
            <a:r>
              <a:rPr lang="de-DE" dirty="0"/>
              <a:t>jährlichen </a:t>
            </a:r>
            <a:r>
              <a:rPr lang="de-DE" dirty="0" smtClean="0"/>
              <a:t>Umweltbericht</a:t>
            </a:r>
          </a:p>
          <a:p>
            <a:pPr lvl="1"/>
            <a:r>
              <a:rPr lang="de-DE" dirty="0" smtClean="0"/>
              <a:t>sammeln </a:t>
            </a:r>
            <a:r>
              <a:rPr lang="de-DE" dirty="0"/>
              <a:t>Spenden für Aktionen</a:t>
            </a:r>
          </a:p>
        </p:txBody>
      </p:sp>
      <p:pic>
        <p:nvPicPr>
          <p:cNvPr id="7" name="Picture 2" descr="http://lh3.ggpht.com/_-Fw021y7jS8/SJS4spdEKCI/AAAAAAAADns/bljw8qOp8IE/s400/Ollinger%20nicht%20ausgeschnitten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4837628" y="1266427"/>
            <a:ext cx="1769079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2" descr="http://lh3.ggpht.com/_-Fw021y7jS8/SJS4spdEKCI/AAAAAAAADns/bljw8qOp8IE/s400/Ollinger%20nicht%20ausgeschnitten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2838891" y="1266427"/>
            <a:ext cx="1769918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2" descr="http://lh3.ggpht.com/_-Fw021y7jS8/SJS4spdEKCI/AAAAAAAADns/bljw8qOp8IE/s400/Ollinger%20nicht%20ausgeschnitten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6763939" y="1266427"/>
            <a:ext cx="1768501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55790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71550" y="26457"/>
            <a:ext cx="8172449" cy="954271"/>
          </a:xfrm>
        </p:spPr>
        <p:txBody>
          <a:bodyPr/>
          <a:lstStyle/>
          <a:p>
            <a:r>
              <a:rPr lang="de-DE" dirty="0" smtClean="0"/>
              <a:t>POL&amp;IS – Rollen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971600" y="3068960"/>
            <a:ext cx="7561213" cy="3789040"/>
          </a:xfrm>
        </p:spPr>
        <p:txBody>
          <a:bodyPr/>
          <a:lstStyle/>
          <a:p>
            <a:pPr marL="0" indent="0">
              <a:buNone/>
            </a:pPr>
            <a:r>
              <a:rPr lang="de-DE" b="1" dirty="0" smtClean="0"/>
              <a:t>Regierungschef:</a:t>
            </a:r>
          </a:p>
          <a:p>
            <a:pPr lvl="1"/>
            <a:r>
              <a:rPr lang="de-DE" dirty="0"/>
              <a:t>verantwortlich für die Politik der </a:t>
            </a:r>
            <a:r>
              <a:rPr lang="de-DE" dirty="0" smtClean="0"/>
              <a:t>Region</a:t>
            </a:r>
          </a:p>
          <a:p>
            <a:pPr lvl="1"/>
            <a:r>
              <a:rPr lang="de-DE" dirty="0" smtClean="0"/>
              <a:t>erstellt </a:t>
            </a:r>
            <a:r>
              <a:rPr lang="de-DE" dirty="0"/>
              <a:t>politische </a:t>
            </a:r>
            <a:r>
              <a:rPr lang="de-DE" dirty="0" smtClean="0"/>
              <a:t>Programme</a:t>
            </a:r>
          </a:p>
          <a:p>
            <a:pPr lvl="1"/>
            <a:r>
              <a:rPr lang="de-DE" dirty="0" smtClean="0"/>
              <a:t>unterzeichnet </a:t>
            </a:r>
            <a:r>
              <a:rPr lang="de-DE" dirty="0"/>
              <a:t>Verträge und </a:t>
            </a:r>
            <a:r>
              <a:rPr lang="de-DE" dirty="0" smtClean="0"/>
              <a:t>Bündnisse</a:t>
            </a:r>
          </a:p>
          <a:p>
            <a:pPr marL="800100" lvl="1"/>
            <a:r>
              <a:rPr lang="de-DE" dirty="0" smtClean="0"/>
              <a:t>führt nationale und internationale Verhandlungen</a:t>
            </a:r>
          </a:p>
        </p:txBody>
      </p:sp>
      <p:pic>
        <p:nvPicPr>
          <p:cNvPr id="6" name="Picture 2" descr="http://lh3.ggpht.com/_-Fw021y7jS8/SJS4spdEKCI/AAAAAAAADns/bljw8qOp8IE/s400/Ollinger%20nicht%20ausgeschnitten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 bwMode="auto">
          <a:xfrm>
            <a:off x="6764353" y="1268760"/>
            <a:ext cx="1768087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23810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71550" y="26457"/>
            <a:ext cx="8172449" cy="954271"/>
          </a:xfrm>
        </p:spPr>
        <p:txBody>
          <a:bodyPr/>
          <a:lstStyle/>
          <a:p>
            <a:r>
              <a:rPr lang="de-DE" dirty="0" smtClean="0"/>
              <a:t>POL&amp;IS – Rollen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971600" y="2996952"/>
            <a:ext cx="7561213" cy="3456161"/>
          </a:xfrm>
        </p:spPr>
        <p:txBody>
          <a:bodyPr/>
          <a:lstStyle/>
          <a:p>
            <a:pPr marL="0" indent="0">
              <a:buNone/>
            </a:pPr>
            <a:r>
              <a:rPr lang="de-DE" b="1" dirty="0" smtClean="0"/>
              <a:t>Staatsminister:</a:t>
            </a:r>
          </a:p>
          <a:p>
            <a:pPr lvl="1"/>
            <a:r>
              <a:rPr lang="de-DE" dirty="0"/>
              <a:t>verantwortlich </a:t>
            </a:r>
            <a:r>
              <a:rPr lang="de-DE" dirty="0" smtClean="0"/>
              <a:t>für </a:t>
            </a:r>
            <a:r>
              <a:rPr lang="de-DE" dirty="0"/>
              <a:t>Diplomatie </a:t>
            </a:r>
            <a:r>
              <a:rPr lang="de-DE" dirty="0" smtClean="0"/>
              <a:t>und Sicherheit</a:t>
            </a:r>
          </a:p>
          <a:p>
            <a:pPr lvl="1"/>
            <a:r>
              <a:rPr lang="de-DE" dirty="0" smtClean="0"/>
              <a:t>handelt </a:t>
            </a:r>
            <a:r>
              <a:rPr lang="de-DE" dirty="0"/>
              <a:t>Bündnisse und Sicherheitsverträge </a:t>
            </a:r>
            <a:r>
              <a:rPr lang="de-DE" dirty="0" smtClean="0"/>
              <a:t>aus</a:t>
            </a:r>
          </a:p>
          <a:p>
            <a:pPr lvl="1"/>
            <a:r>
              <a:rPr lang="de-DE" dirty="0" smtClean="0"/>
              <a:t>stationiert </a:t>
            </a:r>
            <a:r>
              <a:rPr lang="de-DE" dirty="0"/>
              <a:t>Sicherheitskräfte sowie Diplomaten und setzt sie </a:t>
            </a:r>
            <a:r>
              <a:rPr lang="de-DE" dirty="0" smtClean="0"/>
              <a:t>ein</a:t>
            </a:r>
          </a:p>
        </p:txBody>
      </p:sp>
      <p:pic>
        <p:nvPicPr>
          <p:cNvPr id="7" name="Picture 2" descr="http://lh3.ggpht.com/_-Fw021y7jS8/SJS4spdEKCI/AAAAAAAADns/bljw8qOp8IE/s400/Ollinger%20nicht%20ausgeschnitten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4" cstate="print"/>
          <a:srcRect r="11371"/>
          <a:stretch/>
        </p:blipFill>
        <p:spPr bwMode="auto">
          <a:xfrm>
            <a:off x="5309149" y="1269000"/>
            <a:ext cx="1567107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Grafik 7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0" r="8614"/>
          <a:stretch/>
        </p:blipFill>
        <p:spPr>
          <a:xfrm>
            <a:off x="7044833" y="1269000"/>
            <a:ext cx="1487607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266" name="Picture 2" descr="http://www.fdp-bw.de/pics/kandidaten/Niebel-gros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767" y="1269000"/>
            <a:ext cx="1526297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2291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Akteure der</a:t>
            </a:r>
            <a:br>
              <a:rPr lang="de-DE" dirty="0" smtClean="0"/>
            </a:br>
            <a:r>
              <a:rPr lang="de-DE" dirty="0" smtClean="0"/>
              <a:t>Sicherheitspolitik</a:t>
            </a:r>
            <a:endParaRPr lang="de-DE" dirty="0"/>
          </a:p>
        </p:txBody>
      </p:sp>
      <p:sp>
        <p:nvSpPr>
          <p:cNvPr id="54" name="Text Box 33"/>
          <p:cNvSpPr txBox="1">
            <a:spLocks noChangeArrowheads="1"/>
          </p:cNvSpPr>
          <p:nvPr/>
        </p:nvSpPr>
        <p:spPr bwMode="auto">
          <a:xfrm>
            <a:off x="251520" y="2996952"/>
            <a:ext cx="2340000" cy="54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36" tIns="45716" rIns="91436" bIns="45716" anchor="ctr" anchorCtr="0">
            <a:noAutofit/>
          </a:bodyPr>
          <a:lstStyle/>
          <a:p>
            <a:pPr algn="ctr">
              <a:lnSpc>
                <a:spcPct val="125000"/>
              </a:lnSpc>
              <a:spcBef>
                <a:spcPts val="0"/>
              </a:spcBef>
            </a:pPr>
            <a:r>
              <a:rPr lang="de-DE" sz="1600" b="1" dirty="0" smtClean="0">
                <a:solidFill>
                  <a:schemeClr val="tx1"/>
                </a:solidFill>
                <a:latin typeface="Bookman Old Style" pitchFamily="18" charset="0"/>
              </a:rPr>
              <a:t>Entwicklungshelfer</a:t>
            </a:r>
            <a:endParaRPr lang="de-DE" sz="1600" b="1" dirty="0">
              <a:solidFill>
                <a:schemeClr val="tx1"/>
              </a:solidFill>
              <a:latin typeface="Bookman Old Style" pitchFamily="18" charset="0"/>
            </a:endParaRPr>
          </a:p>
        </p:txBody>
      </p:sp>
      <p:sp>
        <p:nvSpPr>
          <p:cNvPr id="55" name="Text Box 33"/>
          <p:cNvSpPr txBox="1">
            <a:spLocks noChangeArrowheads="1"/>
          </p:cNvSpPr>
          <p:nvPr/>
        </p:nvSpPr>
        <p:spPr bwMode="auto">
          <a:xfrm>
            <a:off x="3330845" y="3033016"/>
            <a:ext cx="2340000" cy="54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36" tIns="45716" rIns="91436" bIns="45716" anchor="ctr" anchorCtr="0">
            <a:noAutofit/>
          </a:bodyPr>
          <a:lstStyle/>
          <a:p>
            <a:pPr algn="ctr">
              <a:lnSpc>
                <a:spcPct val="125000"/>
              </a:lnSpc>
              <a:spcBef>
                <a:spcPts val="0"/>
              </a:spcBef>
            </a:pPr>
            <a:r>
              <a:rPr lang="de-DE" sz="1600" b="1" dirty="0" smtClean="0">
                <a:solidFill>
                  <a:schemeClr val="tx1"/>
                </a:solidFill>
                <a:latin typeface="Bookman Old Style" pitchFamily="18" charset="0"/>
              </a:rPr>
              <a:t>Diplomaten</a:t>
            </a:r>
            <a:endParaRPr lang="de-DE" sz="1600" b="1" dirty="0">
              <a:solidFill>
                <a:schemeClr val="tx1"/>
              </a:solidFill>
              <a:latin typeface="Bookman Old Style" pitchFamily="18" charset="0"/>
            </a:endParaRPr>
          </a:p>
        </p:txBody>
      </p:sp>
      <p:sp>
        <p:nvSpPr>
          <p:cNvPr id="56" name="Text Box 33"/>
          <p:cNvSpPr txBox="1">
            <a:spLocks noChangeArrowheads="1"/>
          </p:cNvSpPr>
          <p:nvPr/>
        </p:nvSpPr>
        <p:spPr bwMode="auto">
          <a:xfrm>
            <a:off x="6323632" y="3033016"/>
            <a:ext cx="2340000" cy="54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36" tIns="45716" rIns="91436" bIns="45716" anchor="ctr" anchorCtr="0">
            <a:noAutofit/>
          </a:bodyPr>
          <a:lstStyle/>
          <a:p>
            <a:pPr algn="ctr">
              <a:lnSpc>
                <a:spcPct val="125000"/>
              </a:lnSpc>
              <a:spcBef>
                <a:spcPts val="0"/>
              </a:spcBef>
            </a:pPr>
            <a:r>
              <a:rPr lang="de-DE" sz="1600" b="1" dirty="0" smtClean="0">
                <a:solidFill>
                  <a:schemeClr val="tx1"/>
                </a:solidFill>
                <a:latin typeface="Bookman Old Style" pitchFamily="18" charset="0"/>
              </a:rPr>
              <a:t>Polizeikräfte</a:t>
            </a:r>
            <a:endParaRPr lang="de-DE" sz="1600" b="1" dirty="0">
              <a:solidFill>
                <a:schemeClr val="tx1"/>
              </a:solidFill>
              <a:latin typeface="Bookman Old Style" pitchFamily="18" charset="0"/>
            </a:endParaRPr>
          </a:p>
        </p:txBody>
      </p:sp>
      <p:pic>
        <p:nvPicPr>
          <p:cNvPr id="13" name="Picture 1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8" t="9358" r="13901" b="22004"/>
          <a:stretch/>
        </p:blipFill>
        <p:spPr bwMode="auto">
          <a:xfrm>
            <a:off x="3203574" y="1340768"/>
            <a:ext cx="2340000" cy="15542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40" y="1340768"/>
            <a:ext cx="2340000" cy="15542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456" y="1340768"/>
            <a:ext cx="2340000" cy="15542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6" descr="POL&amp;IS Grafik Baustein Sicherheit Diplomat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477" y="1268760"/>
            <a:ext cx="828675" cy="828675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7" descr="POL&amp;IS Grafik Baustein Sicherheit Entwicklungshelf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196752"/>
            <a:ext cx="828675" cy="828675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0" descr="POL&amp;IS Grafik Baustein Sicherheit Polizeikräft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0063" y="1268760"/>
            <a:ext cx="863600" cy="863600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1" t="6897" r="6451"/>
          <a:stretch/>
        </p:blipFill>
        <p:spPr bwMode="auto">
          <a:xfrm>
            <a:off x="287744" y="4433874"/>
            <a:ext cx="1980000" cy="15874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7" descr="unifil3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1" r="8571"/>
          <a:stretch>
            <a:fillRect/>
          </a:stretch>
        </p:blipFill>
        <p:spPr bwMode="auto">
          <a:xfrm>
            <a:off x="2555776" y="4433874"/>
            <a:ext cx="1980000" cy="15874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0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9" t="7001" r="6897"/>
          <a:stretch/>
        </p:blipFill>
        <p:spPr bwMode="auto">
          <a:xfrm>
            <a:off x="4816475" y="4433874"/>
            <a:ext cx="1981200" cy="16594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28" descr="POL&amp;IS Grafik Baustein Sicherheit Landstreitkräfte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863" y="3933701"/>
            <a:ext cx="828675" cy="828675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9" descr="POL&amp;IS Grafik Baustein Sicherheit Luftstreitkräfte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968477"/>
            <a:ext cx="828675" cy="828675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1" descr="POL&amp;IS Grafik Baustein Sicherheit Seestreitkräfte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933552"/>
            <a:ext cx="863600" cy="863600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 Box 33"/>
          <p:cNvSpPr txBox="1">
            <a:spLocks noChangeArrowheads="1"/>
          </p:cNvSpPr>
          <p:nvPr/>
        </p:nvSpPr>
        <p:spPr bwMode="auto">
          <a:xfrm>
            <a:off x="251520" y="6120000"/>
            <a:ext cx="1980000" cy="54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36" tIns="45716" rIns="91436" bIns="45716" anchor="ctr" anchorCtr="0">
            <a:noAutofit/>
          </a:bodyPr>
          <a:lstStyle/>
          <a:p>
            <a:pPr algn="ctr">
              <a:lnSpc>
                <a:spcPct val="125000"/>
              </a:lnSpc>
              <a:spcBef>
                <a:spcPts val="0"/>
              </a:spcBef>
            </a:pPr>
            <a:r>
              <a:rPr lang="de-DE" sz="1600" b="1" dirty="0" smtClean="0">
                <a:solidFill>
                  <a:schemeClr val="tx1"/>
                </a:solidFill>
                <a:latin typeface="Bookman Old Style" pitchFamily="18" charset="0"/>
              </a:rPr>
              <a:t>Landstreitkräfte</a:t>
            </a:r>
            <a:endParaRPr lang="de-DE" sz="1600" b="1" dirty="0">
              <a:solidFill>
                <a:schemeClr val="tx1"/>
              </a:solidFill>
              <a:latin typeface="Bookman Old Style" pitchFamily="18" charset="0"/>
            </a:endParaRPr>
          </a:p>
        </p:txBody>
      </p:sp>
      <p:sp>
        <p:nvSpPr>
          <p:cNvPr id="37" name="Text Box 33"/>
          <p:cNvSpPr txBox="1">
            <a:spLocks noChangeArrowheads="1"/>
          </p:cNvSpPr>
          <p:nvPr/>
        </p:nvSpPr>
        <p:spPr bwMode="auto">
          <a:xfrm>
            <a:off x="2555776" y="6120000"/>
            <a:ext cx="1980000" cy="54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36" tIns="45716" rIns="91436" bIns="45716" anchor="ctr" anchorCtr="0">
            <a:noAutofit/>
          </a:bodyPr>
          <a:lstStyle/>
          <a:p>
            <a:pPr algn="ctr">
              <a:lnSpc>
                <a:spcPct val="125000"/>
              </a:lnSpc>
              <a:spcBef>
                <a:spcPts val="0"/>
              </a:spcBef>
            </a:pPr>
            <a:r>
              <a:rPr lang="de-DE" sz="1600" b="1" dirty="0" smtClean="0">
                <a:solidFill>
                  <a:schemeClr val="tx1"/>
                </a:solidFill>
                <a:latin typeface="Bookman Old Style" pitchFamily="18" charset="0"/>
              </a:rPr>
              <a:t>Seestreitkräfte</a:t>
            </a:r>
            <a:endParaRPr lang="de-DE" sz="1600" b="1" dirty="0">
              <a:solidFill>
                <a:schemeClr val="tx1"/>
              </a:solidFill>
              <a:latin typeface="Bookman Old Style" pitchFamily="18" charset="0"/>
            </a:endParaRPr>
          </a:p>
        </p:txBody>
      </p:sp>
      <p:sp>
        <p:nvSpPr>
          <p:cNvPr id="38" name="Text Box 33"/>
          <p:cNvSpPr txBox="1">
            <a:spLocks noChangeArrowheads="1"/>
          </p:cNvSpPr>
          <p:nvPr/>
        </p:nvSpPr>
        <p:spPr bwMode="auto">
          <a:xfrm>
            <a:off x="4824248" y="6120000"/>
            <a:ext cx="1980000" cy="54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36" tIns="45716" rIns="91436" bIns="45716" anchor="ctr" anchorCtr="0">
            <a:noAutofit/>
          </a:bodyPr>
          <a:lstStyle/>
          <a:p>
            <a:pPr algn="ctr">
              <a:lnSpc>
                <a:spcPct val="125000"/>
              </a:lnSpc>
              <a:spcBef>
                <a:spcPts val="0"/>
              </a:spcBef>
            </a:pPr>
            <a:r>
              <a:rPr lang="de-DE" sz="1600" b="1" dirty="0" smtClean="0">
                <a:solidFill>
                  <a:schemeClr val="tx1"/>
                </a:solidFill>
                <a:latin typeface="Bookman Old Style" pitchFamily="18" charset="0"/>
              </a:rPr>
              <a:t>Luftstreitkräfte</a:t>
            </a:r>
            <a:endParaRPr lang="de-DE" sz="1600" b="1" dirty="0">
              <a:solidFill>
                <a:schemeClr val="tx1"/>
              </a:solidFill>
              <a:latin typeface="Bookman Old Style" pitchFamily="18" charset="0"/>
            </a:endParaRPr>
          </a:p>
        </p:txBody>
      </p:sp>
      <p:sp>
        <p:nvSpPr>
          <p:cNvPr id="39" name="Text Box 33"/>
          <p:cNvSpPr txBox="1">
            <a:spLocks noChangeArrowheads="1"/>
          </p:cNvSpPr>
          <p:nvPr/>
        </p:nvSpPr>
        <p:spPr bwMode="auto">
          <a:xfrm>
            <a:off x="7056496" y="6120000"/>
            <a:ext cx="1980000" cy="54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36" tIns="45716" rIns="91436" bIns="45716" anchor="ctr" anchorCtr="0">
            <a:noAutofit/>
          </a:bodyPr>
          <a:lstStyle/>
          <a:p>
            <a:pPr algn="ctr">
              <a:lnSpc>
                <a:spcPct val="125000"/>
              </a:lnSpc>
              <a:spcBef>
                <a:spcPts val="0"/>
              </a:spcBef>
            </a:pPr>
            <a:r>
              <a:rPr lang="de-DE" sz="1600" b="1" dirty="0" smtClean="0">
                <a:solidFill>
                  <a:schemeClr val="tx1"/>
                </a:solidFill>
                <a:latin typeface="Bookman Old Style" pitchFamily="18" charset="0"/>
              </a:rPr>
              <a:t>A-, B-, C-Waffen</a:t>
            </a:r>
            <a:endParaRPr lang="de-DE" sz="1600" b="1" dirty="0">
              <a:solidFill>
                <a:schemeClr val="tx1"/>
              </a:solidFill>
              <a:latin typeface="Bookman Old Style" pitchFamily="18" charset="0"/>
            </a:endParaRPr>
          </a:p>
        </p:txBody>
      </p:sp>
      <p:pic>
        <p:nvPicPr>
          <p:cNvPr id="3074" name="Picture 2" descr="http://t1.ftcdn.net/jpg/00/34/49/52/400_F_34495270_qE1hqCBstTJYBtv9s9qPXIZlDXuSIfGy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221088"/>
            <a:ext cx="1008112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Vollbild anzeigen">
            <a:hlinkClick r:id="rId15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701" y="5175217"/>
            <a:ext cx="828675" cy="76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32" descr="POL&amp;IS Grafik Baustein Sicherheit BC-Waffen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428" y="5159236"/>
            <a:ext cx="790044" cy="7900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1.bp.blogspot.com/_HMetlmkEBtc/SA4hGpo2PNI/AAAAAAAAAOc/YcSug309fqY/s1600/600px-Biohazard.sv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8762" y="4348038"/>
            <a:ext cx="803019" cy="7026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601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71550" y="26457"/>
            <a:ext cx="8172449" cy="954271"/>
          </a:xfrm>
        </p:spPr>
        <p:txBody>
          <a:bodyPr/>
          <a:lstStyle/>
          <a:p>
            <a:r>
              <a:rPr lang="de-DE" dirty="0" smtClean="0"/>
              <a:t>POL&amp;IS – Rollen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971600" y="3068960"/>
            <a:ext cx="7560840" cy="3789040"/>
          </a:xfrm>
        </p:spPr>
        <p:txBody>
          <a:bodyPr/>
          <a:lstStyle/>
          <a:p>
            <a:pPr marL="0" indent="0">
              <a:buNone/>
            </a:pPr>
            <a:r>
              <a:rPr lang="de-DE" b="1" dirty="0" smtClean="0"/>
              <a:t>Wirtschaftsminister:</a:t>
            </a:r>
          </a:p>
          <a:p>
            <a:pPr lvl="1"/>
            <a:r>
              <a:rPr lang="de-DE" dirty="0"/>
              <a:t>verantwortet die </a:t>
            </a:r>
            <a:r>
              <a:rPr lang="de-DE" dirty="0" smtClean="0"/>
              <a:t>Wirtschaftspolitik:</a:t>
            </a:r>
            <a:br>
              <a:rPr lang="de-DE" dirty="0" smtClean="0"/>
            </a:br>
            <a:r>
              <a:rPr lang="de-DE" dirty="0" smtClean="0"/>
              <a:t>Konsum, Produktion</a:t>
            </a:r>
            <a:r>
              <a:rPr lang="de-DE" dirty="0"/>
              <a:t>, </a:t>
            </a:r>
            <a:r>
              <a:rPr lang="de-DE" dirty="0" smtClean="0"/>
              <a:t>Handel</a:t>
            </a:r>
          </a:p>
          <a:p>
            <a:pPr lvl="1"/>
            <a:r>
              <a:rPr lang="de-DE" dirty="0" smtClean="0"/>
              <a:t>arbeitet </a:t>
            </a:r>
            <a:r>
              <a:rPr lang="de-DE" dirty="0"/>
              <a:t>Wirtschaftsabkommen </a:t>
            </a:r>
            <a:r>
              <a:rPr lang="de-DE" dirty="0" smtClean="0"/>
              <a:t>aus</a:t>
            </a:r>
          </a:p>
          <a:p>
            <a:pPr lvl="1"/>
            <a:r>
              <a:rPr lang="de-DE" dirty="0" smtClean="0"/>
              <a:t>unterstützt </a:t>
            </a:r>
            <a:r>
              <a:rPr lang="de-DE" dirty="0"/>
              <a:t>die Entwicklungshilfe</a:t>
            </a:r>
          </a:p>
        </p:txBody>
      </p:sp>
      <p:pic>
        <p:nvPicPr>
          <p:cNvPr id="6" name="Picture 2" descr="http://www.zwoelfzeilen.com/wp-content/uploads/2010/09/roesler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5709" y="1268702"/>
            <a:ext cx="1676731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9218" name="Picture 2" descr="http://nrw.diefreiheit.org/wp-content/uploads/2012/07/wolfgang-schaeubl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565" y="1269000"/>
            <a:ext cx="1706667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3750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Der Wirtschaftskreislauf</a:t>
            </a:r>
            <a:endParaRPr lang="de-DE" dirty="0"/>
          </a:p>
        </p:txBody>
      </p:sp>
      <p:pic>
        <p:nvPicPr>
          <p:cNvPr id="6" name="Picture 29" descr="WeltebvoelkerungsUh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1268413"/>
            <a:ext cx="2160587" cy="1744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30"/>
          <p:cNvSpPr>
            <a:spLocks noChangeArrowheads="1"/>
          </p:cNvSpPr>
          <p:nvPr/>
        </p:nvSpPr>
        <p:spPr bwMode="auto">
          <a:xfrm>
            <a:off x="5435600" y="2924175"/>
            <a:ext cx="3708400" cy="93662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292" tIns="41148" rIns="82292" bIns="41148" anchor="ctr"/>
          <a:lstStyle/>
          <a:p>
            <a:pPr algn="ctr" defTabSz="822325"/>
            <a:r>
              <a:rPr lang="de-DE" sz="2300" b="1">
                <a:solidFill>
                  <a:prstClr val="black"/>
                </a:solidFill>
                <a:latin typeface="Bookman Old Style" pitchFamily="18" charset="0"/>
              </a:rPr>
              <a:t>Mindestlebensstandard</a:t>
            </a:r>
            <a:br>
              <a:rPr lang="de-DE" sz="2300" b="1">
                <a:solidFill>
                  <a:prstClr val="black"/>
                </a:solidFill>
                <a:latin typeface="Bookman Old Style" pitchFamily="18" charset="0"/>
              </a:rPr>
            </a:br>
            <a:r>
              <a:rPr lang="de-DE" sz="2300" b="1">
                <a:solidFill>
                  <a:prstClr val="black"/>
                </a:solidFill>
                <a:latin typeface="Bookman Old Style" pitchFamily="18" charset="0"/>
              </a:rPr>
              <a:t>der Bevölkerung</a:t>
            </a:r>
          </a:p>
        </p:txBody>
      </p:sp>
      <p:sp>
        <p:nvSpPr>
          <p:cNvPr id="16" name="Line 39"/>
          <p:cNvSpPr>
            <a:spLocks noChangeShapeType="1"/>
          </p:cNvSpPr>
          <p:nvPr/>
        </p:nvSpPr>
        <p:spPr bwMode="auto">
          <a:xfrm flipV="1">
            <a:off x="1768475" y="3573016"/>
            <a:ext cx="1290638" cy="1079946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>
              <a:solidFill>
                <a:prstClr val="black"/>
              </a:solidFill>
              <a:latin typeface="Bookman Old Style" pitchFamily="18" charset="0"/>
            </a:endParaRPr>
          </a:p>
        </p:txBody>
      </p:sp>
      <p:sp>
        <p:nvSpPr>
          <p:cNvPr id="17" name="Line 40"/>
          <p:cNvSpPr>
            <a:spLocks noChangeShapeType="1"/>
          </p:cNvSpPr>
          <p:nvPr/>
        </p:nvSpPr>
        <p:spPr bwMode="auto">
          <a:xfrm flipH="1" flipV="1">
            <a:off x="3165530" y="3573016"/>
            <a:ext cx="1641420" cy="1137097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>
              <a:solidFill>
                <a:prstClr val="black"/>
              </a:solidFill>
              <a:latin typeface="Bookman Old Style" pitchFamily="18" charset="0"/>
            </a:endParaRPr>
          </a:p>
        </p:txBody>
      </p:sp>
      <p:grpSp>
        <p:nvGrpSpPr>
          <p:cNvPr id="18" name="Group 46"/>
          <p:cNvGrpSpPr>
            <a:grpSpLocks/>
          </p:cNvGrpSpPr>
          <p:nvPr/>
        </p:nvGrpSpPr>
        <p:grpSpPr bwMode="auto">
          <a:xfrm>
            <a:off x="0" y="4581128"/>
            <a:ext cx="2798763" cy="2147887"/>
            <a:chOff x="204" y="1034"/>
            <a:chExt cx="1763" cy="1353"/>
          </a:xfrm>
        </p:grpSpPr>
        <p:pic>
          <p:nvPicPr>
            <p:cNvPr id="19" name="Picture 47" descr="04_G_Energi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" y="1034"/>
              <a:ext cx="723" cy="468"/>
            </a:xfrm>
            <a:prstGeom prst="rect">
              <a:avLst/>
            </a:prstGeom>
            <a:noFill/>
            <a:ln w="9525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20" name="Picture 48" descr="Energi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5" y="1034"/>
              <a:ext cx="699" cy="1000"/>
            </a:xfrm>
            <a:prstGeom prst="rect">
              <a:avLst/>
            </a:prstGeom>
            <a:noFill/>
            <a:ln w="9525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21" name="Picture 49" descr="solarzelle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" y="1502"/>
              <a:ext cx="710" cy="532"/>
            </a:xfrm>
            <a:prstGeom prst="rect">
              <a:avLst/>
            </a:prstGeom>
            <a:noFill/>
            <a:ln w="9525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2" name="AutoShape 50"/>
            <p:cNvSpPr>
              <a:spLocks noChangeArrowheads="1"/>
            </p:cNvSpPr>
            <p:nvPr/>
          </p:nvSpPr>
          <p:spPr bwMode="auto">
            <a:xfrm>
              <a:off x="669" y="1955"/>
              <a:ext cx="1298" cy="432"/>
            </a:xfrm>
            <a:prstGeom prst="roundRect">
              <a:avLst>
                <a:gd name="adj" fmla="val 16667"/>
              </a:avLst>
            </a:prstGeom>
            <a:solidFill>
              <a:srgbClr val="00008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2292" tIns="41148" rIns="82292" bIns="41148" anchor="ctr"/>
            <a:lstStyle/>
            <a:p>
              <a:pPr algn="ctr" defTabSz="822325"/>
              <a:r>
                <a:rPr lang="de-DE" sz="2300" b="1">
                  <a:solidFill>
                    <a:prstClr val="white"/>
                  </a:solidFill>
                  <a:latin typeface="Bookman Old Style" pitchFamily="18" charset="0"/>
                </a:rPr>
                <a:t>Energie</a:t>
              </a:r>
            </a:p>
          </p:txBody>
        </p:sp>
        <p:pic>
          <p:nvPicPr>
            <p:cNvPr id="23" name="Picture 51" descr="POL&amp;IS Grafik Chip Energiegüter 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1686"/>
              <a:ext cx="612" cy="6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52"/>
          <p:cNvGrpSpPr>
            <a:grpSpLocks/>
          </p:cNvGrpSpPr>
          <p:nvPr/>
        </p:nvGrpSpPr>
        <p:grpSpPr bwMode="auto">
          <a:xfrm>
            <a:off x="3059113" y="4653136"/>
            <a:ext cx="2781300" cy="2084387"/>
            <a:chOff x="2038" y="1026"/>
            <a:chExt cx="1752" cy="1313"/>
          </a:xfrm>
        </p:grpSpPr>
        <p:pic>
          <p:nvPicPr>
            <p:cNvPr id="25" name="Picture 5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638"/>
            <a:stretch>
              <a:fillRect/>
            </a:stretch>
          </p:blipFill>
          <p:spPr bwMode="auto">
            <a:xfrm>
              <a:off x="2445" y="1026"/>
              <a:ext cx="718" cy="95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" name="Picture 54" descr="holz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3" y="1493"/>
              <a:ext cx="644" cy="48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55" descr="tagebau_welzow_5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9" y="1026"/>
              <a:ext cx="648" cy="48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AutoShape 56"/>
            <p:cNvSpPr>
              <a:spLocks noChangeArrowheads="1"/>
            </p:cNvSpPr>
            <p:nvPr/>
          </p:nvSpPr>
          <p:spPr bwMode="auto">
            <a:xfrm>
              <a:off x="2544" y="1907"/>
              <a:ext cx="1246" cy="432"/>
            </a:xfrm>
            <a:prstGeom prst="roundRect">
              <a:avLst>
                <a:gd name="adj" fmla="val 16667"/>
              </a:avLst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2292" tIns="41148" rIns="82292" bIns="41148" anchor="ctr"/>
            <a:lstStyle/>
            <a:p>
              <a:pPr algn="ctr" defTabSz="822325"/>
              <a:r>
                <a:rPr lang="de-DE" sz="2300" b="1">
                  <a:solidFill>
                    <a:prstClr val="black"/>
                  </a:solidFill>
                  <a:latin typeface="Bookman Old Style" pitchFamily="18" charset="0"/>
                </a:rPr>
                <a:t>Rohstoffe</a:t>
              </a:r>
            </a:p>
          </p:txBody>
        </p:sp>
        <p:pic>
          <p:nvPicPr>
            <p:cNvPr id="29" name="Picture 57" descr="POL&amp;IS Grafik Chip Rohstoffgüter 1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8" y="1679"/>
              <a:ext cx="612" cy="6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" name="Group 58"/>
          <p:cNvGrpSpPr>
            <a:grpSpLocks/>
          </p:cNvGrpSpPr>
          <p:nvPr/>
        </p:nvGrpSpPr>
        <p:grpSpPr bwMode="auto">
          <a:xfrm>
            <a:off x="6084888" y="4653136"/>
            <a:ext cx="2462212" cy="2106613"/>
            <a:chOff x="2238" y="2792"/>
            <a:chExt cx="1551" cy="1327"/>
          </a:xfrm>
        </p:grpSpPr>
        <p:grpSp>
          <p:nvGrpSpPr>
            <p:cNvPr id="31" name="Group 59"/>
            <p:cNvGrpSpPr>
              <a:grpSpLocks/>
            </p:cNvGrpSpPr>
            <p:nvPr/>
          </p:nvGrpSpPr>
          <p:grpSpPr bwMode="auto">
            <a:xfrm>
              <a:off x="2405" y="2792"/>
              <a:ext cx="1384" cy="1297"/>
              <a:chOff x="2405" y="2792"/>
              <a:chExt cx="1384" cy="1297"/>
            </a:xfrm>
          </p:grpSpPr>
          <p:pic>
            <p:nvPicPr>
              <p:cNvPr id="33" name="Picture 60" descr="fleisch_dpa_grojpg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5" y="3262"/>
                <a:ext cx="677" cy="510"/>
              </a:xfrm>
              <a:prstGeom prst="rect">
                <a:avLst/>
              </a:prstGeom>
              <a:noFill/>
              <a:ln w="9525">
                <a:solidFill>
                  <a:schemeClr val="tx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" name="Picture 61" descr="logo-getreide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5" y="2794"/>
                <a:ext cx="662" cy="475"/>
              </a:xfrm>
              <a:prstGeom prst="rect">
                <a:avLst/>
              </a:prstGeom>
              <a:noFill/>
              <a:ln w="9525">
                <a:solidFill>
                  <a:schemeClr val="tx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" name="Picture 62" descr="ShowImage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60" y="2792"/>
                <a:ext cx="727" cy="971"/>
              </a:xfrm>
              <a:prstGeom prst="rect">
                <a:avLst/>
              </a:prstGeom>
              <a:noFill/>
              <a:ln w="9525">
                <a:solidFill>
                  <a:schemeClr val="tx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6" name="AutoShape 63"/>
              <p:cNvSpPr>
                <a:spLocks noChangeArrowheads="1"/>
              </p:cNvSpPr>
              <p:nvPr/>
            </p:nvSpPr>
            <p:spPr bwMode="auto">
              <a:xfrm>
                <a:off x="2608" y="3657"/>
                <a:ext cx="1181" cy="43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2292" tIns="41148" rIns="82292" bIns="41148" anchor="ctr"/>
              <a:lstStyle/>
              <a:p>
                <a:pPr algn="ctr" defTabSz="822325"/>
                <a:r>
                  <a:rPr lang="de-DE" sz="2300" b="1">
                    <a:solidFill>
                      <a:prstClr val="black"/>
                    </a:solidFill>
                    <a:latin typeface="Bookman Old Style" pitchFamily="18" charset="0"/>
                  </a:rPr>
                  <a:t>Agrar</a:t>
                </a:r>
              </a:p>
            </p:txBody>
          </p:sp>
        </p:grpSp>
        <p:pic>
          <p:nvPicPr>
            <p:cNvPr id="32" name="Picture 64" descr="POL&amp;IS Grafik Chip Agrargüter 1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8" y="3507"/>
              <a:ext cx="612" cy="6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7" name="Group 33"/>
          <p:cNvGrpSpPr>
            <a:grpSpLocks/>
          </p:cNvGrpSpPr>
          <p:nvPr/>
        </p:nvGrpSpPr>
        <p:grpSpPr bwMode="auto">
          <a:xfrm>
            <a:off x="1312917" y="1488629"/>
            <a:ext cx="2833688" cy="2084387"/>
            <a:chOff x="142" y="2795"/>
            <a:chExt cx="1785" cy="1313"/>
          </a:xfrm>
        </p:grpSpPr>
        <p:pic>
          <p:nvPicPr>
            <p:cNvPr id="38" name="Picture 34" descr="industrie20081230122228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" y="2795"/>
              <a:ext cx="739" cy="43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35" descr="hummer_ht1_handy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" y="3214"/>
              <a:ext cx="1138" cy="58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36" descr="60Autos_1Bus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270" y="2795"/>
              <a:ext cx="654" cy="99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AutoShape 37"/>
            <p:cNvSpPr>
              <a:spLocks noChangeArrowheads="1"/>
            </p:cNvSpPr>
            <p:nvPr/>
          </p:nvSpPr>
          <p:spPr bwMode="auto">
            <a:xfrm>
              <a:off x="574" y="3676"/>
              <a:ext cx="1353" cy="432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2292" tIns="41148" rIns="82292" bIns="41148" anchor="ctr"/>
            <a:lstStyle/>
            <a:p>
              <a:pPr algn="ctr" defTabSz="822325"/>
              <a:r>
                <a:rPr lang="de-DE" sz="2300" b="1">
                  <a:solidFill>
                    <a:prstClr val="black"/>
                  </a:solidFill>
                  <a:latin typeface="Bookman Old Style" pitchFamily="18" charset="0"/>
                </a:rPr>
                <a:t>Industrie</a:t>
              </a:r>
            </a:p>
          </p:txBody>
        </p:sp>
        <p:pic>
          <p:nvPicPr>
            <p:cNvPr id="42" name="Picture 38" descr="POL&amp;IS Grafik Chip Industriegüter 1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" y="3417"/>
              <a:ext cx="612" cy="6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3" name="Pfeil nach rechts 42"/>
          <p:cNvSpPr/>
          <p:nvPr/>
        </p:nvSpPr>
        <p:spPr bwMode="auto">
          <a:xfrm>
            <a:off x="4572000" y="2175572"/>
            <a:ext cx="1080616" cy="360000"/>
          </a:xfrm>
          <a:prstGeom prst="rightArrow">
            <a:avLst/>
          </a:prstGeom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</a:pPr>
            <a:endParaRPr lang="de-DE" sz="1200" b="1" kern="0" dirty="0">
              <a:solidFill>
                <a:prstClr val="white"/>
              </a:solidFill>
              <a:latin typeface="Bookman Old Style" pitchFamily="18" charset="0"/>
              <a:cs typeface="Arial" charset="0"/>
            </a:endParaRPr>
          </a:p>
        </p:txBody>
      </p:sp>
      <p:sp>
        <p:nvSpPr>
          <p:cNvPr id="44" name="Pfeil nach rechts 43"/>
          <p:cNvSpPr/>
          <p:nvPr/>
        </p:nvSpPr>
        <p:spPr bwMode="auto">
          <a:xfrm rot="16200000">
            <a:off x="6948016" y="4059733"/>
            <a:ext cx="720080" cy="360000"/>
          </a:xfrm>
          <a:prstGeom prst="rightArrow">
            <a:avLst/>
          </a:prstGeom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</a:pPr>
            <a:endParaRPr lang="de-DE" sz="1200" b="1" kern="0" dirty="0">
              <a:solidFill>
                <a:prstClr val="white"/>
              </a:solidFill>
              <a:latin typeface="Bookman Old Style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715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71550" y="26457"/>
            <a:ext cx="8172449" cy="954271"/>
          </a:xfrm>
        </p:spPr>
        <p:txBody>
          <a:bodyPr/>
          <a:lstStyle/>
          <a:p>
            <a:r>
              <a:rPr lang="de-DE" dirty="0" smtClean="0"/>
              <a:t>POL&amp;IS – Rollen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971601" y="3068960"/>
            <a:ext cx="7560840" cy="3789040"/>
          </a:xfrm>
        </p:spPr>
        <p:txBody>
          <a:bodyPr/>
          <a:lstStyle/>
          <a:p>
            <a:pPr marL="0" indent="0">
              <a:buNone/>
            </a:pPr>
            <a:r>
              <a:rPr lang="de-DE" b="1" dirty="0" smtClean="0"/>
              <a:t>Umweltminister:</a:t>
            </a:r>
          </a:p>
          <a:p>
            <a:pPr lvl="1"/>
            <a:r>
              <a:rPr lang="de-DE" dirty="0"/>
              <a:t>verantwortet die Umweltpolitik: Müllmanagement, </a:t>
            </a:r>
            <a:r>
              <a:rPr lang="de-DE" dirty="0" smtClean="0"/>
              <a:t>Investitionen</a:t>
            </a:r>
          </a:p>
          <a:p>
            <a:pPr lvl="1"/>
            <a:r>
              <a:rPr lang="de-DE" dirty="0" smtClean="0"/>
              <a:t>arbeitet </a:t>
            </a:r>
            <a:r>
              <a:rPr lang="de-DE" dirty="0"/>
              <a:t>mit </a:t>
            </a:r>
            <a:r>
              <a:rPr lang="de-DE" dirty="0" smtClean="0"/>
              <a:t>NGOs </a:t>
            </a:r>
            <a:r>
              <a:rPr lang="de-DE" dirty="0"/>
              <a:t>zusammen</a:t>
            </a:r>
          </a:p>
        </p:txBody>
      </p:sp>
      <p:pic>
        <p:nvPicPr>
          <p:cNvPr id="8194" name="Picture 2" descr="http://www.abendblatt.de/img/fotogalerie/crop109659143/7810692912-ci3x2l-h307/Umweltminister-Altmaier-spricht-auf-Kongress-der-Bauindustri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58" y="1246152"/>
            <a:ext cx="3236482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9705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Der Umweltkreislauf</a:t>
            </a:r>
            <a:endParaRPr lang="de-DE" dirty="0"/>
          </a:p>
        </p:txBody>
      </p:sp>
      <p:pic>
        <p:nvPicPr>
          <p:cNvPr id="47" name="Picture 5" descr="P0450 POL&amp;IS Plakat Umweltkreislau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10" y="1269320"/>
            <a:ext cx="381375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 Box 33"/>
          <p:cNvSpPr txBox="1">
            <a:spLocks noChangeArrowheads="1"/>
          </p:cNvSpPr>
          <p:nvPr/>
        </p:nvSpPr>
        <p:spPr bwMode="auto">
          <a:xfrm>
            <a:off x="4860032" y="1268760"/>
            <a:ext cx="4071243" cy="21400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36" tIns="45716" rIns="91436" bIns="45716">
            <a:spAutoFit/>
          </a:bodyPr>
          <a:lstStyle/>
          <a:p>
            <a:pPr algn="ctr">
              <a:lnSpc>
                <a:spcPct val="125000"/>
              </a:lnSpc>
              <a:spcBef>
                <a:spcPts val="0"/>
              </a:spcBef>
            </a:pPr>
            <a:r>
              <a:rPr lang="de-DE" dirty="0" smtClean="0">
                <a:solidFill>
                  <a:prstClr val="black"/>
                </a:solidFill>
                <a:latin typeface="Bookman Old Style" pitchFamily="18" charset="0"/>
              </a:rPr>
              <a:t>Wie entsteht Müll?</a:t>
            </a:r>
          </a:p>
          <a:p>
            <a:pPr algn="ctr">
              <a:lnSpc>
                <a:spcPct val="125000"/>
              </a:lnSpc>
              <a:spcBef>
                <a:spcPts val="0"/>
              </a:spcBef>
            </a:pPr>
            <a:endParaRPr lang="de-DE" dirty="0">
              <a:solidFill>
                <a:prstClr val="black"/>
              </a:solidFill>
              <a:latin typeface="Bookman Old Style" pitchFamily="18" charset="0"/>
            </a:endParaRPr>
          </a:p>
          <a:p>
            <a:pPr algn="ctr">
              <a:lnSpc>
                <a:spcPct val="125000"/>
              </a:lnSpc>
              <a:spcBef>
                <a:spcPts val="0"/>
              </a:spcBef>
            </a:pPr>
            <a:r>
              <a:rPr lang="de-DE" dirty="0" smtClean="0">
                <a:solidFill>
                  <a:prstClr val="black"/>
                </a:solidFill>
                <a:latin typeface="Bookman Old Style" pitchFamily="18" charset="0"/>
              </a:rPr>
              <a:t>Welche Folgen gibt es?</a:t>
            </a:r>
          </a:p>
          <a:p>
            <a:pPr algn="ctr">
              <a:lnSpc>
                <a:spcPct val="125000"/>
              </a:lnSpc>
              <a:spcBef>
                <a:spcPts val="0"/>
              </a:spcBef>
            </a:pPr>
            <a:endParaRPr lang="de-DE" dirty="0">
              <a:solidFill>
                <a:prstClr val="black"/>
              </a:solidFill>
              <a:latin typeface="Bookman Old Style" pitchFamily="18" charset="0"/>
            </a:endParaRPr>
          </a:p>
          <a:p>
            <a:pPr algn="ctr">
              <a:lnSpc>
                <a:spcPct val="125000"/>
              </a:lnSpc>
              <a:spcBef>
                <a:spcPts val="0"/>
              </a:spcBef>
            </a:pPr>
            <a:r>
              <a:rPr lang="de-DE" dirty="0" smtClean="0">
                <a:solidFill>
                  <a:prstClr val="black"/>
                </a:solidFill>
                <a:latin typeface="Bookman Old Style" pitchFamily="18" charset="0"/>
              </a:rPr>
              <a:t>Welche Maßnahmen können die Umweltminister ergreifen?</a:t>
            </a:r>
          </a:p>
        </p:txBody>
      </p:sp>
    </p:spTree>
    <p:extLst>
      <p:ext uri="{BB962C8B-B14F-4D97-AF65-F5344CB8AC3E}">
        <p14:creationId xmlns:p14="http://schemas.microsoft.com/office/powerpoint/2010/main" val="238253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4300829"/>
              </p:ext>
            </p:extLst>
          </p:nvPr>
        </p:nvGraphicFramePr>
        <p:xfrm>
          <a:off x="611187" y="1397000"/>
          <a:ext cx="7921626" cy="300469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44589"/>
                <a:gridCol w="1512168"/>
                <a:gridCol w="4464869"/>
              </a:tblGrid>
              <a:tr h="879565">
                <a:tc>
                  <a:txBody>
                    <a:bodyPr/>
                    <a:lstStyle/>
                    <a:p>
                      <a:pPr algn="ctr"/>
                      <a:r>
                        <a:rPr kumimoji="0" lang="de-DE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 pitchFamily="18" charset="0"/>
                          <a:ea typeface="+mn-ea"/>
                          <a:cs typeface="+mn-cs"/>
                        </a:rPr>
                        <a:t>POL</a:t>
                      </a:r>
                      <a:endParaRPr lang="de-DE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0" lang="de-DE" sz="2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 pitchFamily="18" charset="0"/>
                          <a:ea typeface="+mn-ea"/>
                          <a:cs typeface="+mn-cs"/>
                        </a:rPr>
                        <a:t>&amp;</a:t>
                      </a:r>
                      <a:endParaRPr kumimoji="0" lang="de-DE" sz="2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0" lang="de-DE" sz="2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 pitchFamily="18" charset="0"/>
                          <a:ea typeface="+mn-ea"/>
                          <a:cs typeface="+mn-cs"/>
                        </a:rPr>
                        <a:t>IS</a:t>
                      </a:r>
                      <a:endParaRPr kumimoji="0" lang="de-DE" sz="2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93641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0" lang="de-DE" sz="24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 pitchFamily="18" charset="0"/>
                          <a:ea typeface="+mn-ea"/>
                          <a:cs typeface="+mn-cs"/>
                        </a:rPr>
                        <a:t>Politik</a:t>
                      </a:r>
                      <a:endParaRPr kumimoji="0" lang="de-DE" sz="2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0" lang="de-DE" sz="24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 pitchFamily="18" charset="0"/>
                          <a:ea typeface="+mn-ea"/>
                          <a:cs typeface="+mn-cs"/>
                        </a:rPr>
                        <a:t>und</a:t>
                      </a:r>
                      <a:endParaRPr kumimoji="0" lang="de-DE" sz="2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0" lang="de-DE" sz="24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 pitchFamily="18" charset="0"/>
                          <a:ea typeface="+mn-ea"/>
                          <a:cs typeface="+mn-cs"/>
                        </a:rPr>
                        <a:t>Internationale Sicherheit</a:t>
                      </a:r>
                      <a:endParaRPr kumimoji="0" lang="de-DE" sz="2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983680">
                <a:tc gridSpan="3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kumimoji="0" lang="de-DE" sz="2400" b="0" i="0" u="none" strike="noStrike" kern="1200" cap="none" spc="0" normalizeH="0" baseline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kumimoji="0" lang="de-DE" sz="24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 pitchFamily="18" charset="0"/>
                          <a:ea typeface="+mn-ea"/>
                          <a:cs typeface="+mn-cs"/>
                        </a:rPr>
                        <a:t>Eine Simulation zur Darstellung</a:t>
                      </a:r>
                    </a:p>
                    <a:p>
                      <a:pPr marL="0" algn="ctr" defTabSz="914400" rtl="0" eaLnBrk="1" latinLnBrk="0" hangingPunct="1"/>
                      <a:r>
                        <a:rPr kumimoji="0" lang="de-DE" sz="24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 pitchFamily="18" charset="0"/>
                          <a:ea typeface="+mn-ea"/>
                          <a:cs typeface="+mn-cs"/>
                        </a:rPr>
                        <a:t>Internationaler Politik und ihrer Zusammenhänge</a:t>
                      </a:r>
                      <a:endParaRPr kumimoji="0" lang="de-DE" sz="2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kumimoji="0" lang="de-DE" sz="2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kumimoji="0" lang="de-DE" sz="2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0" y="26457"/>
            <a:ext cx="9143999" cy="954271"/>
          </a:xfrm>
        </p:spPr>
        <p:txBody>
          <a:bodyPr/>
          <a:lstStyle/>
          <a:p>
            <a:r>
              <a:rPr lang="de-DE" dirty="0"/>
              <a:t>POL&amp;IS</a:t>
            </a:r>
          </a:p>
        </p:txBody>
      </p:sp>
    </p:spTree>
    <p:extLst>
      <p:ext uri="{BB962C8B-B14F-4D97-AF65-F5344CB8AC3E}">
        <p14:creationId xmlns:p14="http://schemas.microsoft.com/office/powerpoint/2010/main" val="168169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71550" y="26457"/>
            <a:ext cx="8172449" cy="954271"/>
          </a:xfrm>
        </p:spPr>
        <p:txBody>
          <a:bodyPr/>
          <a:lstStyle/>
          <a:p>
            <a:r>
              <a:rPr lang="de-DE" dirty="0" smtClean="0"/>
              <a:t>Wie funktioniert POL&amp;IS?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971600" y="1196975"/>
            <a:ext cx="7451725" cy="5661025"/>
          </a:xfrm>
        </p:spPr>
        <p:txBody>
          <a:bodyPr/>
          <a:lstStyle/>
          <a:p>
            <a:r>
              <a:rPr lang="de-DE" dirty="0"/>
              <a:t>13 Regionen </a:t>
            </a:r>
            <a:endParaRPr lang="de-DE" dirty="0" smtClean="0"/>
          </a:p>
          <a:p>
            <a:r>
              <a:rPr lang="de-DE" dirty="0" smtClean="0"/>
              <a:t>verschiedene </a:t>
            </a:r>
            <a:r>
              <a:rPr lang="de-DE" dirty="0"/>
              <a:t>politische </a:t>
            </a:r>
            <a:r>
              <a:rPr lang="de-DE" dirty="0" smtClean="0"/>
              <a:t>Rollen </a:t>
            </a:r>
            <a:r>
              <a:rPr lang="de-DE" dirty="0"/>
              <a:t>pro Region und </a:t>
            </a:r>
            <a:br>
              <a:rPr lang="de-DE" dirty="0"/>
            </a:br>
            <a:r>
              <a:rPr lang="de-DE" dirty="0"/>
              <a:t>in internationalen </a:t>
            </a:r>
            <a:r>
              <a:rPr lang="de-DE" dirty="0" smtClean="0"/>
              <a:t>Organisationen</a:t>
            </a:r>
          </a:p>
          <a:p>
            <a:r>
              <a:rPr lang="de-DE" dirty="0" smtClean="0"/>
              <a:t>Ablauf </a:t>
            </a:r>
            <a:r>
              <a:rPr lang="de-DE" dirty="0"/>
              <a:t>in POL&amp;IS-Jahren und </a:t>
            </a:r>
            <a:r>
              <a:rPr lang="de-DE" dirty="0" smtClean="0"/>
              <a:t>Phasen</a:t>
            </a:r>
          </a:p>
        </p:txBody>
      </p:sp>
      <p:pic>
        <p:nvPicPr>
          <p:cNvPr id="6" name="Picture 2" descr="http://lh3.ggpht.com/_-Fw021y7jS8/SJS4spdEKCI/AAAAAAAADns/bljw8qOp8IE/s400/Ollinger%20nicht%20ausgeschnitten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427984" y="4077352"/>
            <a:ext cx="3743530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13751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Phasen eines </a:t>
            </a:r>
            <a:r>
              <a:rPr lang="de-DE" dirty="0" smtClean="0"/>
              <a:t>POL&amp;IS Jahres</a:t>
            </a:r>
            <a:endParaRPr lang="de-DE" dirty="0"/>
          </a:p>
        </p:txBody>
      </p:sp>
      <p:sp>
        <p:nvSpPr>
          <p:cNvPr id="20" name="Rectangle 6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63608" y="2730086"/>
            <a:ext cx="6660720" cy="461665"/>
          </a:xfrm>
          <a:prstGeom prst="rect">
            <a:avLst/>
          </a:prstGeom>
          <a:gradFill rotWithShape="1">
            <a:gsLst>
              <a:gs pos="0">
                <a:srgbClr val="FFFFFF">
                  <a:shade val="51000"/>
                  <a:satMod val="130000"/>
                </a:srgbClr>
              </a:gs>
              <a:gs pos="80000">
                <a:srgbClr val="FFFFFF">
                  <a:shade val="93000"/>
                  <a:satMod val="130000"/>
                </a:srgbClr>
              </a:gs>
              <a:gs pos="100000">
                <a:srgbClr val="FFFFFF">
                  <a:shade val="94000"/>
                  <a:satMod val="135000"/>
                </a:srgbClr>
              </a:gs>
            </a:gsLst>
            <a:lin ang="16200000" scaled="0"/>
          </a:gradFill>
          <a:ln w="6350">
            <a:solidFill>
              <a:srgbClr val="000000"/>
            </a:solidFill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 anchor="ctr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400" kern="0" smtClean="0">
                <a:solidFill>
                  <a:srgbClr val="000000"/>
                </a:solidFill>
                <a:latin typeface="Bookman Old Style" pitchFamily="18" charset="0"/>
                <a:cs typeface="Arial" charset="0"/>
              </a:rPr>
              <a:t>Kurzberatung 1</a:t>
            </a:r>
          </a:p>
        </p:txBody>
      </p:sp>
      <p:sp>
        <p:nvSpPr>
          <p:cNvPr id="21" name="Rectangle 8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863608" y="4170246"/>
            <a:ext cx="6660720" cy="461665"/>
          </a:xfrm>
          <a:prstGeom prst="rect">
            <a:avLst/>
          </a:prstGeom>
          <a:gradFill rotWithShape="1">
            <a:gsLst>
              <a:gs pos="0">
                <a:srgbClr val="FFFFFF">
                  <a:shade val="51000"/>
                  <a:satMod val="130000"/>
                </a:srgbClr>
              </a:gs>
              <a:gs pos="80000">
                <a:srgbClr val="FFFFFF">
                  <a:shade val="93000"/>
                  <a:satMod val="130000"/>
                </a:srgbClr>
              </a:gs>
              <a:gs pos="100000">
                <a:srgbClr val="FFFFFF">
                  <a:shade val="94000"/>
                  <a:satMod val="135000"/>
                </a:srgbClr>
              </a:gs>
            </a:gsLst>
            <a:lin ang="16200000" scaled="0"/>
          </a:gradFill>
          <a:ln w="6350">
            <a:solidFill>
              <a:srgbClr val="000000"/>
            </a:solidFill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 anchor="ctr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400" kern="0" smtClean="0">
                <a:solidFill>
                  <a:srgbClr val="000000"/>
                </a:solidFill>
                <a:latin typeface="Bookman Old Style" pitchFamily="18" charset="0"/>
                <a:cs typeface="Arial" charset="0"/>
              </a:rPr>
              <a:t>Kurzberatung 2</a:t>
            </a:r>
          </a:p>
        </p:txBody>
      </p:sp>
      <p:sp>
        <p:nvSpPr>
          <p:cNvPr id="22" name="Rectangle 9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863608" y="4890326"/>
            <a:ext cx="6660720" cy="461665"/>
          </a:xfrm>
          <a:prstGeom prst="rect">
            <a:avLst/>
          </a:prstGeom>
          <a:gradFill rotWithShape="1">
            <a:gsLst>
              <a:gs pos="0">
                <a:srgbClr val="FFFFFF">
                  <a:shade val="51000"/>
                  <a:satMod val="130000"/>
                </a:srgbClr>
              </a:gs>
              <a:gs pos="80000">
                <a:srgbClr val="FFFFFF">
                  <a:shade val="93000"/>
                  <a:satMod val="130000"/>
                </a:srgbClr>
              </a:gs>
              <a:gs pos="100000">
                <a:srgbClr val="FFFFFF">
                  <a:shade val="94000"/>
                  <a:satMod val="135000"/>
                </a:srgbClr>
              </a:gs>
            </a:gsLst>
            <a:lin ang="16200000" scaled="0"/>
          </a:gradFill>
          <a:ln w="6350">
            <a:solidFill>
              <a:srgbClr val="000000"/>
            </a:solidFill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 anchor="ctr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400" kern="0" smtClean="0">
                <a:solidFill>
                  <a:srgbClr val="000000"/>
                </a:solidFill>
                <a:latin typeface="Bookman Old Style" pitchFamily="18" charset="0"/>
                <a:cs typeface="Arial" charset="0"/>
              </a:rPr>
              <a:t>Internationale Information</a:t>
            </a:r>
          </a:p>
        </p:txBody>
      </p:sp>
      <p:sp>
        <p:nvSpPr>
          <p:cNvPr id="23" name="Rectangle 6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63608" y="1289926"/>
            <a:ext cx="6660720" cy="461665"/>
          </a:xfrm>
          <a:prstGeom prst="rect">
            <a:avLst/>
          </a:prstGeom>
          <a:gradFill rotWithShape="1">
            <a:gsLst>
              <a:gs pos="0">
                <a:srgbClr val="FFFFFF">
                  <a:shade val="51000"/>
                  <a:satMod val="130000"/>
                </a:srgbClr>
              </a:gs>
              <a:gs pos="80000">
                <a:srgbClr val="FFFFFF">
                  <a:shade val="93000"/>
                  <a:satMod val="130000"/>
                </a:srgbClr>
              </a:gs>
              <a:gs pos="100000">
                <a:srgbClr val="FFFFFF">
                  <a:shade val="94000"/>
                  <a:satMod val="135000"/>
                </a:srgbClr>
              </a:gs>
            </a:gsLst>
            <a:lin ang="16200000" scaled="0"/>
          </a:gradFill>
          <a:ln w="6350">
            <a:solidFill>
              <a:srgbClr val="000000"/>
            </a:solidFill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 anchor="ctr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400" kern="0" dirty="0" smtClean="0">
                <a:solidFill>
                  <a:srgbClr val="000000"/>
                </a:solidFill>
                <a:latin typeface="Bookman Old Style" pitchFamily="18" charset="0"/>
                <a:cs typeface="Arial" charset="0"/>
              </a:rPr>
              <a:t>Beratungsphase</a:t>
            </a:r>
          </a:p>
        </p:txBody>
      </p:sp>
      <p:sp>
        <p:nvSpPr>
          <p:cNvPr id="24" name="Rectangle 5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863608" y="2010006"/>
            <a:ext cx="6660720" cy="461665"/>
          </a:xfrm>
          <a:prstGeom prst="rect">
            <a:avLst/>
          </a:prstGeom>
          <a:gradFill rotWithShape="1">
            <a:gsLst>
              <a:gs pos="0">
                <a:srgbClr val="FFFFFF">
                  <a:shade val="51000"/>
                  <a:satMod val="130000"/>
                </a:srgbClr>
              </a:gs>
              <a:gs pos="80000">
                <a:srgbClr val="FFFFFF">
                  <a:shade val="93000"/>
                  <a:satMod val="130000"/>
                </a:srgbClr>
              </a:gs>
              <a:gs pos="100000">
                <a:srgbClr val="FFFFFF">
                  <a:shade val="94000"/>
                  <a:satMod val="135000"/>
                </a:srgbClr>
              </a:gs>
            </a:gsLst>
            <a:lin ang="16200000" scaled="0"/>
          </a:gradFill>
          <a:ln w="6350">
            <a:solidFill>
              <a:srgbClr val="000000"/>
            </a:solidFill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 anchor="ctr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400" kern="0" dirty="0" smtClean="0">
                <a:solidFill>
                  <a:srgbClr val="000000"/>
                </a:solidFill>
                <a:latin typeface="Bookman Old Style" pitchFamily="18" charset="0"/>
                <a:cs typeface="Arial" charset="0"/>
              </a:rPr>
              <a:t>Produktion / Stationierung / Programme</a:t>
            </a:r>
          </a:p>
        </p:txBody>
      </p:sp>
      <p:sp>
        <p:nvSpPr>
          <p:cNvPr id="25" name="Rectangle 5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863568" y="3450166"/>
            <a:ext cx="6660754" cy="461665"/>
          </a:xfrm>
          <a:prstGeom prst="rect">
            <a:avLst/>
          </a:prstGeom>
          <a:gradFill rotWithShape="1">
            <a:gsLst>
              <a:gs pos="0">
                <a:srgbClr val="FFFFFF">
                  <a:shade val="51000"/>
                  <a:satMod val="130000"/>
                </a:srgbClr>
              </a:gs>
              <a:gs pos="80000">
                <a:srgbClr val="FFFFFF">
                  <a:shade val="93000"/>
                  <a:satMod val="130000"/>
                </a:srgbClr>
              </a:gs>
              <a:gs pos="100000">
                <a:srgbClr val="FFFFFF">
                  <a:shade val="94000"/>
                  <a:satMod val="135000"/>
                </a:srgbClr>
              </a:gs>
            </a:gsLst>
            <a:lin ang="16200000" scaled="0"/>
          </a:gradFill>
          <a:ln w="6350">
            <a:solidFill>
              <a:srgbClr val="000000"/>
            </a:solidFill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 anchor="ctr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400" kern="0" smtClean="0">
                <a:solidFill>
                  <a:srgbClr val="000000"/>
                </a:solidFill>
                <a:latin typeface="Bookman Old Style" pitchFamily="18" charset="0"/>
                <a:cs typeface="Arial" charset="0"/>
              </a:rPr>
              <a:t>Verhandlungen / Handel / Einsätze</a:t>
            </a:r>
          </a:p>
        </p:txBody>
      </p:sp>
      <p:sp>
        <p:nvSpPr>
          <p:cNvPr id="26" name="Rectangle 9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863608" y="5610406"/>
            <a:ext cx="6660720" cy="461665"/>
          </a:xfrm>
          <a:prstGeom prst="rect">
            <a:avLst/>
          </a:prstGeom>
          <a:gradFill rotWithShape="1">
            <a:gsLst>
              <a:gs pos="0">
                <a:srgbClr val="FFFFFF">
                  <a:shade val="51000"/>
                  <a:satMod val="130000"/>
                </a:srgbClr>
              </a:gs>
              <a:gs pos="80000">
                <a:srgbClr val="FFFFFF">
                  <a:shade val="93000"/>
                  <a:satMod val="130000"/>
                </a:srgbClr>
              </a:gs>
              <a:gs pos="100000">
                <a:srgbClr val="FFFFFF">
                  <a:shade val="94000"/>
                  <a:satMod val="135000"/>
                </a:srgbClr>
              </a:gs>
            </a:gsLst>
            <a:lin ang="16200000" scaled="0"/>
          </a:gradFill>
          <a:ln w="6350">
            <a:solidFill>
              <a:srgbClr val="000000"/>
            </a:solidFill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 anchor="ctr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de-DE" sz="2400" kern="0" dirty="0">
                <a:solidFill>
                  <a:srgbClr val="000000"/>
                </a:solidFill>
                <a:latin typeface="Bookman Old Style" pitchFamily="18" charset="0"/>
                <a:cs typeface="Arial" charset="0"/>
              </a:rPr>
              <a:t>Konferenzen / Zusatzphasen</a:t>
            </a:r>
          </a:p>
        </p:txBody>
      </p:sp>
      <p:sp>
        <p:nvSpPr>
          <p:cNvPr id="17" name="Rectangle 6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7668344" y="1292510"/>
            <a:ext cx="1368152" cy="461665"/>
          </a:xfrm>
          <a:prstGeom prst="rect">
            <a:avLst/>
          </a:prstGeom>
          <a:gradFill rotWithShape="1">
            <a:gsLst>
              <a:gs pos="0">
                <a:srgbClr val="FFFFFF">
                  <a:shade val="51000"/>
                  <a:satMod val="130000"/>
                </a:srgbClr>
              </a:gs>
              <a:gs pos="80000">
                <a:srgbClr val="FFFFFF">
                  <a:shade val="93000"/>
                  <a:satMod val="130000"/>
                </a:srgbClr>
              </a:gs>
              <a:gs pos="100000">
                <a:srgbClr val="FFFFFF">
                  <a:shade val="94000"/>
                  <a:satMod val="135000"/>
                </a:srgbClr>
              </a:gs>
            </a:gsLst>
            <a:lin ang="16200000" scaled="0"/>
          </a:gradFill>
          <a:ln w="6350">
            <a:solidFill>
              <a:srgbClr val="000000"/>
            </a:solidFill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 anchor="ctr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400" kern="0" dirty="0" smtClean="0">
                <a:solidFill>
                  <a:srgbClr val="000000"/>
                </a:solidFill>
                <a:latin typeface="Bookman Old Style" pitchFamily="18" charset="0"/>
                <a:cs typeface="Arial" charset="0"/>
              </a:rPr>
              <a:t>45 min</a:t>
            </a:r>
          </a:p>
        </p:txBody>
      </p:sp>
      <p:sp>
        <p:nvSpPr>
          <p:cNvPr id="18" name="Rectangle 6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7668344" y="2000715"/>
            <a:ext cx="1368152" cy="461665"/>
          </a:xfrm>
          <a:prstGeom prst="rect">
            <a:avLst/>
          </a:prstGeom>
          <a:gradFill rotWithShape="1">
            <a:gsLst>
              <a:gs pos="0">
                <a:srgbClr val="FFFFFF">
                  <a:shade val="51000"/>
                  <a:satMod val="130000"/>
                </a:srgbClr>
              </a:gs>
              <a:gs pos="80000">
                <a:srgbClr val="FFFFFF">
                  <a:shade val="93000"/>
                  <a:satMod val="130000"/>
                </a:srgbClr>
              </a:gs>
              <a:gs pos="100000">
                <a:srgbClr val="FFFFFF">
                  <a:shade val="94000"/>
                  <a:satMod val="135000"/>
                </a:srgbClr>
              </a:gs>
            </a:gsLst>
            <a:lin ang="16200000" scaled="0"/>
          </a:gradFill>
          <a:ln w="6350">
            <a:solidFill>
              <a:srgbClr val="000000"/>
            </a:solidFill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 anchor="ctr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400" kern="0" dirty="0" smtClean="0">
                <a:solidFill>
                  <a:srgbClr val="000000"/>
                </a:solidFill>
                <a:latin typeface="Bookman Old Style" pitchFamily="18" charset="0"/>
                <a:cs typeface="Arial" charset="0"/>
              </a:rPr>
              <a:t>30 min</a:t>
            </a:r>
          </a:p>
        </p:txBody>
      </p:sp>
      <p:sp>
        <p:nvSpPr>
          <p:cNvPr id="19" name="Rectangle 6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7668344" y="2727970"/>
            <a:ext cx="1368152" cy="461665"/>
          </a:xfrm>
          <a:prstGeom prst="rect">
            <a:avLst/>
          </a:prstGeom>
          <a:gradFill rotWithShape="1">
            <a:gsLst>
              <a:gs pos="0">
                <a:srgbClr val="FFFFFF">
                  <a:shade val="51000"/>
                  <a:satMod val="130000"/>
                </a:srgbClr>
              </a:gs>
              <a:gs pos="80000">
                <a:srgbClr val="FFFFFF">
                  <a:shade val="93000"/>
                  <a:satMod val="130000"/>
                </a:srgbClr>
              </a:gs>
              <a:gs pos="100000">
                <a:srgbClr val="FFFFFF">
                  <a:shade val="94000"/>
                  <a:satMod val="135000"/>
                </a:srgbClr>
              </a:gs>
            </a:gsLst>
            <a:lin ang="16200000" scaled="0"/>
          </a:gradFill>
          <a:ln w="6350">
            <a:solidFill>
              <a:srgbClr val="000000"/>
            </a:solidFill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 anchor="ctr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400" kern="0" dirty="0" smtClean="0">
                <a:solidFill>
                  <a:srgbClr val="000000"/>
                </a:solidFill>
                <a:latin typeface="Bookman Old Style" pitchFamily="18" charset="0"/>
                <a:cs typeface="Arial" charset="0"/>
              </a:rPr>
              <a:t>10 min</a:t>
            </a:r>
          </a:p>
        </p:txBody>
      </p:sp>
      <p:sp>
        <p:nvSpPr>
          <p:cNvPr id="34" name="Rectangle 6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7668344" y="3452341"/>
            <a:ext cx="1368152" cy="461665"/>
          </a:xfrm>
          <a:prstGeom prst="rect">
            <a:avLst/>
          </a:prstGeom>
          <a:gradFill rotWithShape="1">
            <a:gsLst>
              <a:gs pos="0">
                <a:srgbClr val="FFFFFF">
                  <a:shade val="51000"/>
                  <a:satMod val="130000"/>
                </a:srgbClr>
              </a:gs>
              <a:gs pos="80000">
                <a:srgbClr val="FFFFFF">
                  <a:shade val="93000"/>
                  <a:satMod val="130000"/>
                </a:srgbClr>
              </a:gs>
              <a:gs pos="100000">
                <a:srgbClr val="FFFFFF">
                  <a:shade val="94000"/>
                  <a:satMod val="135000"/>
                </a:srgbClr>
              </a:gs>
            </a:gsLst>
            <a:lin ang="16200000" scaled="0"/>
          </a:gradFill>
          <a:ln w="6350">
            <a:solidFill>
              <a:srgbClr val="000000"/>
            </a:solidFill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 anchor="ctr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400" kern="0" dirty="0" smtClean="0">
                <a:solidFill>
                  <a:srgbClr val="000000"/>
                </a:solidFill>
                <a:latin typeface="Bookman Old Style" pitchFamily="18" charset="0"/>
                <a:cs typeface="Arial" charset="0"/>
              </a:rPr>
              <a:t>30 min</a:t>
            </a:r>
          </a:p>
        </p:txBody>
      </p:sp>
      <p:sp>
        <p:nvSpPr>
          <p:cNvPr id="35" name="Rectangle 6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7668344" y="4172421"/>
            <a:ext cx="1368152" cy="461665"/>
          </a:xfrm>
          <a:prstGeom prst="rect">
            <a:avLst/>
          </a:prstGeom>
          <a:gradFill rotWithShape="1">
            <a:gsLst>
              <a:gs pos="0">
                <a:srgbClr val="FFFFFF">
                  <a:shade val="51000"/>
                  <a:satMod val="130000"/>
                </a:srgbClr>
              </a:gs>
              <a:gs pos="80000">
                <a:srgbClr val="FFFFFF">
                  <a:shade val="93000"/>
                  <a:satMod val="130000"/>
                </a:srgbClr>
              </a:gs>
              <a:gs pos="100000">
                <a:srgbClr val="FFFFFF">
                  <a:shade val="94000"/>
                  <a:satMod val="135000"/>
                </a:srgbClr>
              </a:gs>
            </a:gsLst>
            <a:lin ang="16200000" scaled="0"/>
          </a:gradFill>
          <a:ln w="6350">
            <a:solidFill>
              <a:srgbClr val="000000"/>
            </a:solidFill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 anchor="ctr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400" kern="0" dirty="0" smtClean="0">
                <a:solidFill>
                  <a:srgbClr val="000000"/>
                </a:solidFill>
                <a:latin typeface="Bookman Old Style" pitchFamily="18" charset="0"/>
                <a:cs typeface="Arial" charset="0"/>
              </a:rPr>
              <a:t>10 min</a:t>
            </a:r>
          </a:p>
        </p:txBody>
      </p:sp>
      <p:sp>
        <p:nvSpPr>
          <p:cNvPr id="36" name="Rectangle 6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7668344" y="4892501"/>
            <a:ext cx="1368152" cy="461665"/>
          </a:xfrm>
          <a:prstGeom prst="rect">
            <a:avLst/>
          </a:prstGeom>
          <a:gradFill rotWithShape="1">
            <a:gsLst>
              <a:gs pos="0">
                <a:srgbClr val="FFFFFF">
                  <a:shade val="51000"/>
                  <a:satMod val="130000"/>
                </a:srgbClr>
              </a:gs>
              <a:gs pos="80000">
                <a:srgbClr val="FFFFFF">
                  <a:shade val="93000"/>
                  <a:satMod val="130000"/>
                </a:srgbClr>
              </a:gs>
              <a:gs pos="100000">
                <a:srgbClr val="FFFFFF">
                  <a:shade val="94000"/>
                  <a:satMod val="135000"/>
                </a:srgbClr>
              </a:gs>
            </a:gsLst>
            <a:lin ang="16200000" scaled="0"/>
          </a:gradFill>
          <a:ln w="6350">
            <a:solidFill>
              <a:srgbClr val="000000"/>
            </a:solidFill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 anchor="ctr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400" kern="0" dirty="0" smtClean="0">
                <a:solidFill>
                  <a:srgbClr val="000000"/>
                </a:solidFill>
                <a:latin typeface="Bookman Old Style" pitchFamily="18" charset="0"/>
                <a:cs typeface="Arial" charset="0"/>
              </a:rPr>
              <a:t>60 min</a:t>
            </a:r>
          </a:p>
        </p:txBody>
      </p:sp>
      <p:sp>
        <p:nvSpPr>
          <p:cNvPr id="37" name="Rectangle 6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7668344" y="5623353"/>
            <a:ext cx="1368152" cy="440121"/>
          </a:xfrm>
          <a:prstGeom prst="rect">
            <a:avLst/>
          </a:prstGeom>
          <a:gradFill rotWithShape="1">
            <a:gsLst>
              <a:gs pos="0">
                <a:srgbClr val="FFFFFF">
                  <a:shade val="51000"/>
                  <a:satMod val="130000"/>
                </a:srgbClr>
              </a:gs>
              <a:gs pos="80000">
                <a:srgbClr val="FFFFFF">
                  <a:shade val="93000"/>
                  <a:satMod val="130000"/>
                </a:srgbClr>
              </a:gs>
              <a:gs pos="100000">
                <a:srgbClr val="FFFFFF">
                  <a:shade val="94000"/>
                  <a:satMod val="135000"/>
                </a:srgbClr>
              </a:gs>
            </a:gsLst>
            <a:lin ang="16200000" scaled="0"/>
          </a:gradFill>
          <a:ln w="6350">
            <a:solidFill>
              <a:srgbClr val="000000"/>
            </a:solidFill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 anchor="ctr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kern="0" dirty="0" smtClean="0">
                <a:solidFill>
                  <a:srgbClr val="000000"/>
                </a:solidFill>
                <a:latin typeface="Bookman Old Style" pitchFamily="18" charset="0"/>
                <a:cs typeface="Arial" charset="0"/>
              </a:rPr>
              <a:t>variabel</a:t>
            </a:r>
          </a:p>
        </p:txBody>
      </p:sp>
    </p:spTree>
    <p:extLst>
      <p:ext uri="{BB962C8B-B14F-4D97-AF65-F5344CB8AC3E}">
        <p14:creationId xmlns:p14="http://schemas.microsoft.com/office/powerpoint/2010/main" val="99556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71550" y="26457"/>
            <a:ext cx="8172449" cy="954271"/>
          </a:xfrm>
        </p:spPr>
        <p:txBody>
          <a:bodyPr/>
          <a:lstStyle/>
          <a:p>
            <a:r>
              <a:rPr lang="de-DE" dirty="0" smtClean="0"/>
              <a:t>Wie funktioniert POL&amp;IS?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971600" y="1196975"/>
            <a:ext cx="7451725" cy="5661025"/>
          </a:xfrm>
        </p:spPr>
        <p:txBody>
          <a:bodyPr/>
          <a:lstStyle/>
          <a:p>
            <a:r>
              <a:rPr lang="de-DE" dirty="0"/>
              <a:t>13 Regionen </a:t>
            </a:r>
            <a:endParaRPr lang="de-DE" dirty="0" smtClean="0"/>
          </a:p>
          <a:p>
            <a:r>
              <a:rPr lang="de-DE" dirty="0" smtClean="0"/>
              <a:t>verschiedene </a:t>
            </a:r>
            <a:r>
              <a:rPr lang="de-DE" dirty="0"/>
              <a:t>politische </a:t>
            </a:r>
            <a:r>
              <a:rPr lang="de-DE" dirty="0" smtClean="0"/>
              <a:t>Rollen </a:t>
            </a:r>
            <a:r>
              <a:rPr lang="de-DE" dirty="0"/>
              <a:t>pro Region und </a:t>
            </a:r>
            <a:br>
              <a:rPr lang="de-DE" dirty="0"/>
            </a:br>
            <a:r>
              <a:rPr lang="de-DE" dirty="0"/>
              <a:t>in internationalen </a:t>
            </a:r>
            <a:r>
              <a:rPr lang="de-DE" dirty="0" smtClean="0"/>
              <a:t>Organisationen</a:t>
            </a:r>
          </a:p>
          <a:p>
            <a:r>
              <a:rPr lang="de-DE" dirty="0" smtClean="0"/>
              <a:t>Ablauf </a:t>
            </a:r>
            <a:r>
              <a:rPr lang="de-DE" dirty="0"/>
              <a:t>in POL&amp;IS-Jahren und </a:t>
            </a:r>
            <a:r>
              <a:rPr lang="de-DE" dirty="0" smtClean="0"/>
              <a:t>Phasen</a:t>
            </a:r>
          </a:p>
          <a:p>
            <a:r>
              <a:rPr lang="de-DE" dirty="0" smtClean="0"/>
              <a:t>Anleitung durch Regelhefte und Formulare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721" y="3645024"/>
            <a:ext cx="2492308" cy="36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700" y="4005464"/>
            <a:ext cx="2544385" cy="36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365104"/>
            <a:ext cx="2544385" cy="36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828" y="4725144"/>
            <a:ext cx="2544385" cy="36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8673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501008"/>
            <a:ext cx="2546053" cy="3600000"/>
          </a:xfrm>
          <a:prstGeom prst="roundRect">
            <a:avLst>
              <a:gd name="adj" fmla="val 16667"/>
            </a:avLst>
          </a:prstGeom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437" y="5085184"/>
            <a:ext cx="2556178" cy="3600000"/>
          </a:xfrm>
          <a:prstGeom prst="roundRect">
            <a:avLst>
              <a:gd name="adj" fmla="val 16667"/>
            </a:avLst>
          </a:prstGeom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7248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71550" y="26457"/>
            <a:ext cx="8172449" cy="954271"/>
          </a:xfrm>
        </p:spPr>
        <p:txBody>
          <a:bodyPr/>
          <a:lstStyle/>
          <a:p>
            <a:r>
              <a:rPr lang="de-DE" dirty="0" smtClean="0"/>
              <a:t>Wie funktioniert POL&amp;IS?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971600" y="1196975"/>
            <a:ext cx="7451725" cy="5661025"/>
          </a:xfrm>
        </p:spPr>
        <p:txBody>
          <a:bodyPr/>
          <a:lstStyle/>
          <a:p>
            <a:pPr marL="0" indent="0">
              <a:buNone/>
            </a:pPr>
            <a:r>
              <a:rPr lang="de-DE" b="1" dirty="0" smtClean="0"/>
              <a:t>6 Regelhefte:</a:t>
            </a:r>
            <a:r>
              <a:rPr lang="de-DE" dirty="0" smtClean="0"/>
              <a:t> </a:t>
            </a:r>
          </a:p>
          <a:p>
            <a:pPr lvl="1"/>
            <a:r>
              <a:rPr lang="de-DE" dirty="0" smtClean="0"/>
              <a:t>Internationale Organisationen</a:t>
            </a:r>
          </a:p>
          <a:p>
            <a:pPr lvl="1"/>
            <a:r>
              <a:rPr lang="de-DE" dirty="0" err="1" smtClean="0"/>
              <a:t>Regioneninformationen</a:t>
            </a:r>
            <a:endParaRPr lang="de-DE" dirty="0" smtClean="0"/>
          </a:p>
          <a:p>
            <a:pPr lvl="1"/>
            <a:r>
              <a:rPr lang="de-DE" dirty="0" smtClean="0"/>
              <a:t>Regierungschef</a:t>
            </a:r>
          </a:p>
          <a:p>
            <a:pPr lvl="1"/>
            <a:r>
              <a:rPr lang="de-DE" dirty="0" smtClean="0"/>
              <a:t>Staatsminister</a:t>
            </a:r>
          </a:p>
          <a:p>
            <a:pPr lvl="1"/>
            <a:r>
              <a:rPr lang="de-DE" dirty="0" smtClean="0"/>
              <a:t>Wirtschaftsminister</a:t>
            </a:r>
          </a:p>
          <a:p>
            <a:pPr lvl="1"/>
            <a:r>
              <a:rPr lang="de-DE" dirty="0" smtClean="0"/>
              <a:t>Umweltminister</a:t>
            </a:r>
            <a:endParaRPr lang="de-DE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988840"/>
            <a:ext cx="1789325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003" y="2996952"/>
            <a:ext cx="1782237" cy="2520000"/>
          </a:xfrm>
          <a:prstGeom prst="roundRect">
            <a:avLst>
              <a:gd name="adj" fmla="val 16667"/>
            </a:avLst>
          </a:prstGeom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422" y="3933056"/>
            <a:ext cx="1769802" cy="2520000"/>
          </a:xfrm>
          <a:prstGeom prst="roundRect">
            <a:avLst>
              <a:gd name="adj" fmla="val 16667"/>
            </a:avLst>
          </a:prstGeom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480" y="2852936"/>
            <a:ext cx="1785000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990" y="3573016"/>
            <a:ext cx="1756490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365104"/>
            <a:ext cx="1767761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5204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71550" y="26457"/>
            <a:ext cx="8172449" cy="954271"/>
          </a:xfrm>
        </p:spPr>
        <p:txBody>
          <a:bodyPr/>
          <a:lstStyle/>
          <a:p>
            <a:r>
              <a:rPr lang="de-DE" dirty="0" smtClean="0"/>
              <a:t>Wie funktioniert POL&amp;IS?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971600" y="1196975"/>
            <a:ext cx="7451725" cy="5661025"/>
          </a:xfrm>
        </p:spPr>
        <p:txBody>
          <a:bodyPr/>
          <a:lstStyle/>
          <a:p>
            <a:pPr marL="0" indent="0">
              <a:buNone/>
            </a:pPr>
            <a:r>
              <a:rPr lang="de-DE" b="1" dirty="0" smtClean="0"/>
              <a:t>Formulare:</a:t>
            </a:r>
            <a:r>
              <a:rPr lang="de-DE" dirty="0" smtClean="0"/>
              <a:t> </a:t>
            </a:r>
          </a:p>
          <a:p>
            <a:pPr lvl="1"/>
            <a:r>
              <a:rPr lang="de-DE" dirty="0" smtClean="0"/>
              <a:t>Sicherheitsformular</a:t>
            </a:r>
          </a:p>
          <a:p>
            <a:pPr lvl="1"/>
            <a:r>
              <a:rPr lang="de-DE" dirty="0" smtClean="0"/>
              <a:t>Wirtschaftsformular</a:t>
            </a:r>
          </a:p>
          <a:p>
            <a:pPr lvl="1"/>
            <a:r>
              <a:rPr lang="de-DE" dirty="0" smtClean="0"/>
              <a:t>Umweltformular</a:t>
            </a:r>
          </a:p>
          <a:p>
            <a:pPr marL="57150" indent="0">
              <a:buNone/>
            </a:pPr>
            <a:endParaRPr lang="de-DE" dirty="0"/>
          </a:p>
          <a:p>
            <a:pPr marL="57150" indent="0">
              <a:buNone/>
            </a:pPr>
            <a:r>
              <a:rPr lang="de-DE" b="1" dirty="0" smtClean="0"/>
              <a:t>Verträge und Programme:</a:t>
            </a:r>
          </a:p>
          <a:p>
            <a:pPr marL="800100" lvl="1"/>
            <a:r>
              <a:rPr lang="de-DE" dirty="0" smtClean="0"/>
              <a:t>Wirtschaftsverträge</a:t>
            </a:r>
          </a:p>
          <a:p>
            <a:pPr marL="800100" lvl="1"/>
            <a:r>
              <a:rPr lang="de-DE" dirty="0" smtClean="0"/>
              <a:t>Sicherheitsverträge</a:t>
            </a:r>
          </a:p>
          <a:p>
            <a:pPr marL="800100" lvl="1"/>
            <a:r>
              <a:rPr lang="de-DE" dirty="0" smtClean="0"/>
              <a:t>Politische Programme</a:t>
            </a:r>
          </a:p>
          <a:p>
            <a:pPr marL="800100" lvl="1"/>
            <a:r>
              <a:rPr lang="de-DE" dirty="0" smtClean="0"/>
              <a:t>Umweltprogramme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268760"/>
            <a:ext cx="2492308" cy="36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844824"/>
            <a:ext cx="2544385" cy="36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111" y="2276872"/>
            <a:ext cx="2544385" cy="36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2997650"/>
            <a:ext cx="2544385" cy="36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80285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6457"/>
            <a:ext cx="9143999" cy="954271"/>
          </a:xfrm>
        </p:spPr>
        <p:txBody>
          <a:bodyPr/>
          <a:lstStyle/>
          <a:p>
            <a:r>
              <a:rPr lang="de-DE" dirty="0" smtClean="0"/>
              <a:t>Vorbereitung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0" y="1196975"/>
            <a:ext cx="9144000" cy="5661025"/>
          </a:xfrm>
        </p:spPr>
        <p:txBody>
          <a:bodyPr/>
          <a:lstStyle/>
          <a:p>
            <a:pPr marL="0" indent="0" algn="ctr">
              <a:buNone/>
            </a:pPr>
            <a:r>
              <a:rPr lang="de-DE" b="1" dirty="0" smtClean="0"/>
              <a:t>www.polis.jugendoffizier.eu</a:t>
            </a:r>
          </a:p>
          <a:p>
            <a:pPr marL="0" indent="0" algn="ctr">
              <a:buNone/>
            </a:pPr>
            <a:endParaRPr lang="de-DE" dirty="0" smtClean="0"/>
          </a:p>
          <a:p>
            <a:pPr marL="0" indent="0" algn="ctr">
              <a:buNone/>
            </a:pPr>
            <a:r>
              <a:rPr lang="de-DE" dirty="0" smtClean="0"/>
              <a:t>Suchbegriff: POL&amp;IS oder Vereinte Nationen</a:t>
            </a:r>
          </a:p>
          <a:p>
            <a:pPr marL="0" indent="0" algn="ctr">
              <a:buNone/>
            </a:pPr>
            <a:r>
              <a:rPr lang="de-DE" dirty="0" smtClean="0"/>
              <a:t>bei</a:t>
            </a:r>
          </a:p>
          <a:p>
            <a:pPr marL="0" indent="0" algn="ctr">
              <a:buNone/>
            </a:pPr>
            <a:r>
              <a:rPr lang="de-DE" b="1" dirty="0" smtClean="0"/>
              <a:t>www.google.de</a:t>
            </a:r>
          </a:p>
          <a:p>
            <a:pPr marL="0" indent="0" algn="ctr">
              <a:buNone/>
            </a:pPr>
            <a:r>
              <a:rPr lang="de-DE" dirty="0" smtClean="0"/>
              <a:t>oder</a:t>
            </a:r>
          </a:p>
          <a:p>
            <a:pPr marL="0" indent="0" algn="ctr">
              <a:buNone/>
            </a:pPr>
            <a:r>
              <a:rPr lang="de-DE" b="1" dirty="0" smtClean="0"/>
              <a:t>www.wikipedia.de</a:t>
            </a:r>
            <a:endParaRPr lang="de-DE" b="1" dirty="0"/>
          </a:p>
        </p:txBody>
      </p:sp>
      <p:pic>
        <p:nvPicPr>
          <p:cNvPr id="25602" name="Picture 2" descr="http://bloggonaut.net/wp-content/uploads/2008/07/ie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440" y="4437352"/>
            <a:ext cx="2160000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9207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6457"/>
            <a:ext cx="9143999" cy="954271"/>
          </a:xfrm>
        </p:spPr>
        <p:txBody>
          <a:bodyPr/>
          <a:lstStyle/>
          <a:p>
            <a:r>
              <a:rPr lang="de-DE" dirty="0" smtClean="0"/>
              <a:t>Was mitbringen?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71551" y="1196975"/>
            <a:ext cx="8172450" cy="5661025"/>
          </a:xfrm>
        </p:spPr>
        <p:txBody>
          <a:bodyPr>
            <a:normAutofit/>
          </a:bodyPr>
          <a:lstStyle/>
          <a:p>
            <a:r>
              <a:rPr lang="de-DE" dirty="0" smtClean="0"/>
              <a:t>Taschenrechner</a:t>
            </a:r>
          </a:p>
          <a:p>
            <a:r>
              <a:rPr lang="de-DE" dirty="0" smtClean="0"/>
              <a:t>Laptop / Smartphone für Recherche</a:t>
            </a:r>
          </a:p>
          <a:p>
            <a:r>
              <a:rPr lang="de-DE" dirty="0" smtClean="0"/>
              <a:t>evtl. Verkleidung / Kostüm / Anzug</a:t>
            </a:r>
          </a:p>
          <a:p>
            <a:r>
              <a:rPr lang="de-DE" dirty="0" smtClean="0"/>
              <a:t>Bleistift / Radiergummi</a:t>
            </a:r>
          </a:p>
          <a:p>
            <a:endParaRPr lang="de-DE" dirty="0"/>
          </a:p>
          <a:p>
            <a:r>
              <a:rPr lang="de-DE" dirty="0" smtClean="0"/>
              <a:t>gute </a:t>
            </a:r>
            <a:r>
              <a:rPr lang="de-DE" dirty="0" smtClean="0"/>
              <a:t>Laune</a:t>
            </a:r>
            <a:endParaRPr lang="de-DE" dirty="0" smtClean="0"/>
          </a:p>
        </p:txBody>
      </p:sp>
      <p:pic>
        <p:nvPicPr>
          <p:cNvPr id="33794" name="Picture 2" descr="http://kaplaninternationalch.files.wordpress.com/2011/09/koff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940" y="4437352"/>
            <a:ext cx="2497500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205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6457"/>
            <a:ext cx="9143999" cy="954271"/>
          </a:xfrm>
        </p:spPr>
        <p:txBody>
          <a:bodyPr/>
          <a:lstStyle/>
          <a:p>
            <a:r>
              <a:rPr lang="de-DE" dirty="0" smtClean="0"/>
              <a:t>Voraussetzungen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71551" y="1196975"/>
            <a:ext cx="8172450" cy="56610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 smtClean="0"/>
              <a:t>Anzahl der Teilnehmer:</a:t>
            </a:r>
          </a:p>
          <a:p>
            <a:pPr marL="400050" lvl="1" indent="0">
              <a:buNone/>
              <a:tabLst>
                <a:tab pos="2333625" algn="l"/>
              </a:tabLst>
            </a:pPr>
            <a:r>
              <a:rPr lang="de-DE" dirty="0" smtClean="0"/>
              <a:t>ca. 33 bis 46 Personen</a:t>
            </a:r>
          </a:p>
          <a:p>
            <a:pPr marL="0" indent="0">
              <a:buNone/>
              <a:tabLst>
                <a:tab pos="2333625" algn="l"/>
              </a:tabLst>
            </a:pPr>
            <a:endParaRPr lang="de-DE" dirty="0"/>
          </a:p>
          <a:p>
            <a:pPr marL="0" indent="0">
              <a:buNone/>
              <a:tabLst>
                <a:tab pos="2333625" algn="l"/>
              </a:tabLst>
            </a:pPr>
            <a:r>
              <a:rPr lang="de-DE" b="1" dirty="0" smtClean="0"/>
              <a:t>Zeitansatz:</a:t>
            </a:r>
          </a:p>
          <a:p>
            <a:pPr marL="400050" lvl="1" indent="0">
              <a:buNone/>
              <a:tabLst>
                <a:tab pos="2333625" algn="l"/>
              </a:tabLst>
            </a:pPr>
            <a:r>
              <a:rPr lang="de-DE" dirty="0" smtClean="0"/>
              <a:t>mindestens 3, maximal 5 Tage</a:t>
            </a:r>
          </a:p>
          <a:p>
            <a:pPr marL="0" indent="0">
              <a:buNone/>
              <a:tabLst>
                <a:tab pos="2333625" algn="l"/>
              </a:tabLst>
            </a:pPr>
            <a:endParaRPr lang="de-DE" dirty="0"/>
          </a:p>
          <a:p>
            <a:pPr marL="0" indent="0">
              <a:buNone/>
              <a:tabLst>
                <a:tab pos="2333625" algn="l"/>
              </a:tabLst>
            </a:pPr>
            <a:r>
              <a:rPr lang="de-DE" b="1" dirty="0" smtClean="0"/>
              <a:t>Kosten:</a:t>
            </a:r>
          </a:p>
          <a:p>
            <a:pPr marL="400050" lvl="1" indent="0">
              <a:buNone/>
              <a:tabLst>
                <a:tab pos="2333625" algn="l"/>
              </a:tabLst>
            </a:pPr>
            <a:r>
              <a:rPr lang="de-DE" dirty="0" smtClean="0"/>
              <a:t>Seminar ist kostenfrei</a:t>
            </a:r>
          </a:p>
          <a:p>
            <a:pPr marL="400050" lvl="1" indent="0">
              <a:buNone/>
              <a:tabLst>
                <a:tab pos="2333625" algn="l"/>
              </a:tabLst>
            </a:pPr>
            <a:r>
              <a:rPr lang="de-DE" dirty="0" smtClean="0"/>
              <a:t>lediglich Unterkunft und Verpflegung muss selbst bezahlt werden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49963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71550" y="26457"/>
            <a:ext cx="8172449" cy="954271"/>
          </a:xfrm>
        </p:spPr>
        <p:txBody>
          <a:bodyPr/>
          <a:lstStyle/>
          <a:p>
            <a:r>
              <a:rPr lang="de-DE" dirty="0" smtClean="0"/>
              <a:t>Warum POL&amp;IS?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71551" y="1196975"/>
            <a:ext cx="8172450" cy="5661025"/>
          </a:xfrm>
        </p:spPr>
        <p:txBody>
          <a:bodyPr>
            <a:normAutofit/>
          </a:bodyPr>
          <a:lstStyle/>
          <a:p>
            <a:r>
              <a:rPr lang="de-DE" dirty="0"/>
              <a:t>erfahrungsorientierte und praxisnahe politische </a:t>
            </a:r>
            <a:r>
              <a:rPr lang="de-DE" dirty="0" smtClean="0"/>
              <a:t>Erfahrung</a:t>
            </a:r>
          </a:p>
          <a:p>
            <a:r>
              <a:rPr lang="de-DE" dirty="0" smtClean="0"/>
              <a:t>Anwendung </a:t>
            </a:r>
            <a:r>
              <a:rPr lang="de-DE" dirty="0"/>
              <a:t>von Problemanalyse </a:t>
            </a:r>
            <a:r>
              <a:rPr lang="de-DE" dirty="0" smtClean="0"/>
              <a:t>und Konfliktmanagement</a:t>
            </a:r>
          </a:p>
          <a:p>
            <a:r>
              <a:rPr lang="de-DE" dirty="0" smtClean="0"/>
              <a:t>Vermittlung </a:t>
            </a:r>
            <a:r>
              <a:rPr lang="de-DE" dirty="0"/>
              <a:t>von politischen Hintergrundwissen zu komplexen, vernetzten </a:t>
            </a:r>
            <a:r>
              <a:rPr lang="de-DE" dirty="0" smtClean="0"/>
              <a:t>Themen</a:t>
            </a:r>
          </a:p>
          <a:p>
            <a:r>
              <a:rPr lang="de-DE" dirty="0" smtClean="0"/>
              <a:t>Schulung </a:t>
            </a:r>
            <a:r>
              <a:rPr lang="de-DE" dirty="0"/>
              <a:t>sozialer </a:t>
            </a:r>
            <a:r>
              <a:rPr lang="de-DE" dirty="0" smtClean="0"/>
              <a:t>Kompetenzen</a:t>
            </a:r>
          </a:p>
          <a:p>
            <a:r>
              <a:rPr lang="de-DE" dirty="0" smtClean="0"/>
              <a:t>Training </a:t>
            </a:r>
            <a:r>
              <a:rPr lang="de-DE" dirty="0"/>
              <a:t>der </a:t>
            </a:r>
            <a:r>
              <a:rPr lang="de-DE" dirty="0" smtClean="0"/>
              <a:t>Teamfähigkeit</a:t>
            </a:r>
          </a:p>
          <a:p>
            <a:r>
              <a:rPr lang="de-DE" dirty="0" smtClean="0"/>
              <a:t>Rhetorische </a:t>
            </a:r>
            <a:r>
              <a:rPr lang="de-DE" dirty="0"/>
              <a:t>Schulung</a:t>
            </a:r>
          </a:p>
        </p:txBody>
      </p:sp>
    </p:spTree>
    <p:extLst>
      <p:ext uri="{BB962C8B-B14F-4D97-AF65-F5344CB8AC3E}">
        <p14:creationId xmlns:p14="http://schemas.microsoft.com/office/powerpoint/2010/main" val="392209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POL&amp;IS</a:t>
            </a:r>
            <a:endParaRPr lang="de-DE" dirty="0"/>
          </a:p>
        </p:txBody>
      </p:sp>
      <p:sp>
        <p:nvSpPr>
          <p:cNvPr id="4" name="Inhaltsplatzhalter 4"/>
          <p:cNvSpPr>
            <a:spLocks noGrp="1"/>
          </p:cNvSpPr>
          <p:nvPr>
            <p:ph idx="1"/>
          </p:nvPr>
        </p:nvSpPr>
        <p:spPr>
          <a:xfrm>
            <a:off x="611560" y="1196975"/>
            <a:ext cx="7920000" cy="5661025"/>
          </a:xfrm>
        </p:spPr>
        <p:txBody>
          <a:bodyPr/>
          <a:lstStyle/>
          <a:p>
            <a:pPr>
              <a:lnSpc>
                <a:spcPct val="125000"/>
              </a:lnSpc>
            </a:pPr>
            <a:r>
              <a:rPr lang="de-DE" dirty="0"/>
              <a:t>Viel Spaß </a:t>
            </a:r>
            <a:r>
              <a:rPr lang="de-DE" dirty="0" smtClean="0"/>
              <a:t>beim</a:t>
            </a:r>
          </a:p>
          <a:p>
            <a:pPr>
              <a:lnSpc>
                <a:spcPct val="125000"/>
              </a:lnSpc>
            </a:pPr>
            <a:r>
              <a:rPr lang="de-DE" dirty="0" smtClean="0"/>
              <a:t>Simulieren</a:t>
            </a:r>
            <a:r>
              <a:rPr lang="de-DE" dirty="0"/>
              <a:t>, Beraten und Verhandeln! </a:t>
            </a:r>
          </a:p>
        </p:txBody>
      </p:sp>
      <p:pic>
        <p:nvPicPr>
          <p:cNvPr id="5" name="Picture 4" descr="POL&amp;IS Grafik Dollar 1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12033">
            <a:off x="5570538" y="5567363"/>
            <a:ext cx="3573462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POL&amp;IS Grafik Chip Agrargüter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6335">
            <a:off x="7380288" y="5157788"/>
            <a:ext cx="971550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POL&amp;IS Grafik Chip Energiegüter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6521">
            <a:off x="7885113" y="4941888"/>
            <a:ext cx="1620837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POL&amp;IS Grafik Chip Industriegüter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40461">
            <a:off x="5292725" y="5516563"/>
            <a:ext cx="1797050" cy="79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POL&amp;IS Grafik Chip Rohstoffgüter 5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3847">
            <a:off x="4427538" y="6021388"/>
            <a:ext cx="1643062" cy="1198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POL&amp;IS Grafik Chip Müllgüter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5013325"/>
            <a:ext cx="1079500" cy="107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POL&amp;IS Grafik Baustein Sicherheit BC-Waffe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8045">
            <a:off x="3779838" y="6021388"/>
            <a:ext cx="1092200" cy="109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POL&amp;IS Grafik Regionenkarte Alle Regionen mit Flaggen mit Regionenname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77488">
            <a:off x="-541338" y="5516563"/>
            <a:ext cx="2249488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3" descr="POL&amp;IS Grafik Politik NGO AI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0825">
            <a:off x="1908175" y="6215063"/>
            <a:ext cx="2195513" cy="64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POL&amp;IS Grafik Politik NGO Greenpeace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2594">
            <a:off x="1835150" y="5876925"/>
            <a:ext cx="1763713" cy="433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5" descr="POL&amp;IS Grafik Politik NGO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2547">
            <a:off x="755650" y="5013325"/>
            <a:ext cx="900113" cy="90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7" descr="POL&amp;IS Grafik Politik Weltbank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7666">
            <a:off x="0" y="4437063"/>
            <a:ext cx="898525" cy="89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1" descr="POL&amp;IS Grafik Baustein Sicherheit Bedrohungsspielstein Piraten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6152">
            <a:off x="1476375" y="5876925"/>
            <a:ext cx="720725" cy="72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://verkaufen-lernen.net/wp-content/uploads/2011/05/Rede-oder-was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367" y="2853176"/>
            <a:ext cx="1894737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s://www.alcaweb.org/archfs/v3/gsacket/8/A38LgIu9v5.pn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92"/>
          <a:stretch/>
        </p:blipFill>
        <p:spPr bwMode="auto">
          <a:xfrm>
            <a:off x="5690311" y="2852936"/>
            <a:ext cx="1834017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://www.irise.com/blog/wp-content/uploads/2013/03/pic-equest-global.jpg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3" r="7359" b="11591"/>
          <a:stretch/>
        </p:blipFill>
        <p:spPr bwMode="auto">
          <a:xfrm>
            <a:off x="1331640" y="2852936"/>
            <a:ext cx="2058862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3418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71550" y="26457"/>
            <a:ext cx="8172449" cy="954271"/>
          </a:xfrm>
        </p:spPr>
        <p:txBody>
          <a:bodyPr/>
          <a:lstStyle/>
          <a:p>
            <a:r>
              <a:rPr lang="de-DE" dirty="0" smtClean="0"/>
              <a:t>Was ist POL&amp;IS?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971600" y="1196975"/>
            <a:ext cx="7451725" cy="5661025"/>
          </a:xfrm>
        </p:spPr>
        <p:txBody>
          <a:bodyPr/>
          <a:lstStyle/>
          <a:p>
            <a:r>
              <a:rPr lang="de-DE" dirty="0"/>
              <a:t>Arbeitsseminar mit </a:t>
            </a:r>
            <a:r>
              <a:rPr lang="de-DE" dirty="0" smtClean="0"/>
              <a:t>flexiblem Ablauf</a:t>
            </a:r>
          </a:p>
          <a:p>
            <a:r>
              <a:rPr lang="de-DE" dirty="0" smtClean="0"/>
              <a:t>Grundregelwerk </a:t>
            </a:r>
            <a:r>
              <a:rPr lang="de-DE" dirty="0"/>
              <a:t>für verschiedene politische Rollen </a:t>
            </a:r>
            <a:endParaRPr lang="de-DE" dirty="0" smtClean="0"/>
          </a:p>
          <a:p>
            <a:r>
              <a:rPr lang="de-DE" dirty="0" smtClean="0"/>
              <a:t>Simulationsleitung </a:t>
            </a:r>
            <a:r>
              <a:rPr lang="de-DE" dirty="0"/>
              <a:t>und Moderation durch die Jugendoffiziere</a:t>
            </a:r>
          </a:p>
          <a:p>
            <a:endParaRPr lang="de-DE" dirty="0"/>
          </a:p>
        </p:txBody>
      </p:sp>
      <p:pic>
        <p:nvPicPr>
          <p:cNvPr id="6" name="Picture 2" descr="http://lh3.ggpht.com/_-Fw021y7jS8/SJS4spdEKCI/AAAAAAAADns/bljw8qOp8IE/s400/Ollinger%20nicht%20ausgeschnitten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652120" y="4437352"/>
            <a:ext cx="2883830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 descr="http://www.picbadges.com/badges-assets/424/2857125_130501298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437351"/>
            <a:ext cx="2159997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4130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71550" y="26457"/>
            <a:ext cx="8172449" cy="954271"/>
          </a:xfrm>
        </p:spPr>
        <p:txBody>
          <a:bodyPr/>
          <a:lstStyle/>
          <a:p>
            <a:r>
              <a:rPr lang="de-DE" dirty="0" smtClean="0"/>
              <a:t>Was will POL&amp;IS?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971600" y="1196975"/>
            <a:ext cx="7451725" cy="5661025"/>
          </a:xfrm>
        </p:spPr>
        <p:txBody>
          <a:bodyPr/>
          <a:lstStyle/>
          <a:p>
            <a:r>
              <a:rPr lang="de-DE" dirty="0"/>
              <a:t>Interesse für </a:t>
            </a:r>
            <a:r>
              <a:rPr lang="de-DE" dirty="0" smtClean="0"/>
              <a:t>Politik wecken</a:t>
            </a:r>
          </a:p>
          <a:p>
            <a:r>
              <a:rPr lang="de-DE" dirty="0" smtClean="0"/>
              <a:t>globale </a:t>
            </a:r>
            <a:r>
              <a:rPr lang="de-DE" dirty="0"/>
              <a:t>Probleme und internationale Zusammenhänge </a:t>
            </a:r>
            <a:r>
              <a:rPr lang="de-DE" dirty="0" smtClean="0"/>
              <a:t>aufzeigen</a:t>
            </a:r>
          </a:p>
          <a:p>
            <a:r>
              <a:rPr lang="de-DE" dirty="0" smtClean="0"/>
              <a:t>Rhetorik</a:t>
            </a:r>
            <a:r>
              <a:rPr lang="de-DE" dirty="0"/>
              <a:t>, Teamwork und Methodik </a:t>
            </a:r>
            <a:r>
              <a:rPr lang="de-DE" dirty="0" smtClean="0"/>
              <a:t>in Problemanalyse </a:t>
            </a:r>
            <a:r>
              <a:rPr lang="de-DE" dirty="0"/>
              <a:t>u. Konfliktlösung fördern</a:t>
            </a:r>
          </a:p>
        </p:txBody>
      </p:sp>
      <p:pic>
        <p:nvPicPr>
          <p:cNvPr id="8" name="Picture 2" descr="https://www.alcaweb.org/archfs/v3/gsacket/8/A38LgIu9v5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92"/>
          <a:stretch/>
        </p:blipFill>
        <p:spPr bwMode="auto">
          <a:xfrm>
            <a:off x="6012160" y="4077352"/>
            <a:ext cx="2139686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://verkaufen-lernen.net/wp-content/uploads/2011/05/Rede-oder-wa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077072"/>
            <a:ext cx="2210526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http://www.irise.com/blog/wp-content/uploads/2013/03/pic-equest-global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3" r="7359" b="11591"/>
          <a:stretch/>
        </p:blipFill>
        <p:spPr bwMode="auto">
          <a:xfrm>
            <a:off x="1161882" y="4077352"/>
            <a:ext cx="2402006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1245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71550" y="26457"/>
            <a:ext cx="8172449" cy="954271"/>
          </a:xfrm>
        </p:spPr>
        <p:txBody>
          <a:bodyPr/>
          <a:lstStyle/>
          <a:p>
            <a:r>
              <a:rPr lang="de-DE" dirty="0" smtClean="0"/>
              <a:t>Wie funktioniert POL&amp;IS?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971600" y="1196975"/>
            <a:ext cx="7451725" cy="5661025"/>
          </a:xfrm>
        </p:spPr>
        <p:txBody>
          <a:bodyPr/>
          <a:lstStyle/>
          <a:p>
            <a:r>
              <a:rPr lang="de-DE" dirty="0"/>
              <a:t>13 Regionen </a:t>
            </a:r>
            <a:br>
              <a:rPr lang="de-DE" dirty="0"/>
            </a:br>
            <a:endParaRPr lang="de-DE" dirty="0"/>
          </a:p>
        </p:txBody>
      </p:sp>
      <p:pic>
        <p:nvPicPr>
          <p:cNvPr id="7" name="Picture 2" descr="http://library.thinkquest.org/4552/usmap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882" y="4077072"/>
            <a:ext cx="4293518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1710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Regionen der</a:t>
            </a:r>
            <a:br>
              <a:rPr lang="de-DE" dirty="0" smtClean="0"/>
            </a:br>
            <a:r>
              <a:rPr lang="de-DE" dirty="0" smtClean="0"/>
              <a:t>POL&amp;IS Welt</a:t>
            </a:r>
            <a:endParaRPr lang="de-DE" dirty="0"/>
          </a:p>
        </p:txBody>
      </p:sp>
      <p:pic>
        <p:nvPicPr>
          <p:cNvPr id="47" name="Picture 32" descr="POL&amp;IS Grafik Regionenkarte Alle Regionen mit Flaggen mit Regionennamen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D4EAFD"/>
              </a:clrFrom>
              <a:clrTo>
                <a:srgbClr val="D4EA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5676"/>
            <a:ext cx="9144000" cy="572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6391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71550" y="26457"/>
            <a:ext cx="8172449" cy="954271"/>
          </a:xfrm>
        </p:spPr>
        <p:txBody>
          <a:bodyPr/>
          <a:lstStyle/>
          <a:p>
            <a:r>
              <a:rPr lang="de-DE" dirty="0" smtClean="0"/>
              <a:t>Wie funktioniert POL&amp;IS?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971600" y="1196975"/>
            <a:ext cx="7451725" cy="5661025"/>
          </a:xfrm>
        </p:spPr>
        <p:txBody>
          <a:bodyPr/>
          <a:lstStyle/>
          <a:p>
            <a:r>
              <a:rPr lang="de-DE" dirty="0"/>
              <a:t>13 Regionen </a:t>
            </a:r>
            <a:endParaRPr lang="de-DE" dirty="0" smtClean="0"/>
          </a:p>
          <a:p>
            <a:r>
              <a:rPr lang="de-DE" dirty="0" smtClean="0"/>
              <a:t>verschiedene </a:t>
            </a:r>
            <a:r>
              <a:rPr lang="de-DE" dirty="0"/>
              <a:t>politische </a:t>
            </a:r>
            <a:r>
              <a:rPr lang="de-DE" dirty="0" smtClean="0"/>
              <a:t>Rollen </a:t>
            </a:r>
            <a:r>
              <a:rPr lang="de-DE" dirty="0"/>
              <a:t>pro Region und </a:t>
            </a:r>
            <a:br>
              <a:rPr lang="de-DE" dirty="0"/>
            </a:br>
            <a:r>
              <a:rPr lang="de-DE" dirty="0"/>
              <a:t>in internationalen </a:t>
            </a:r>
            <a:r>
              <a:rPr lang="de-DE" dirty="0" smtClean="0"/>
              <a:t>Organisationen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pic>
        <p:nvPicPr>
          <p:cNvPr id="16386" name="Picture 2" descr="http://organisationdevelopment.org/wp-content/uploads/2012/01/organization-development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440" y="4036503"/>
            <a:ext cx="2520000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5832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71550" y="26457"/>
            <a:ext cx="8172449" cy="954271"/>
          </a:xfrm>
        </p:spPr>
        <p:txBody>
          <a:bodyPr/>
          <a:lstStyle/>
          <a:p>
            <a:r>
              <a:rPr lang="de-DE" dirty="0" smtClean="0"/>
              <a:t>POL&amp;IS – Rollen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971600" y="1196975"/>
            <a:ext cx="7451725" cy="5661025"/>
          </a:xfrm>
        </p:spPr>
        <p:txBody>
          <a:bodyPr/>
          <a:lstStyle/>
          <a:p>
            <a:pPr marL="0" indent="0">
              <a:buNone/>
            </a:pPr>
            <a:r>
              <a:rPr lang="de-DE" b="1" dirty="0"/>
              <a:t>pro Region jeweils </a:t>
            </a:r>
            <a:r>
              <a:rPr lang="de-DE" b="1" dirty="0" smtClean="0"/>
              <a:t>ein:</a:t>
            </a:r>
          </a:p>
          <a:p>
            <a:pPr lvl="1"/>
            <a:r>
              <a:rPr lang="de-DE" dirty="0" smtClean="0"/>
              <a:t>Regierungschef</a:t>
            </a:r>
          </a:p>
          <a:p>
            <a:pPr lvl="1"/>
            <a:r>
              <a:rPr lang="de-DE" dirty="0" smtClean="0"/>
              <a:t>Staatsminister</a:t>
            </a:r>
          </a:p>
          <a:p>
            <a:pPr lvl="1"/>
            <a:r>
              <a:rPr lang="de-DE" dirty="0" smtClean="0"/>
              <a:t>Wirtschaftsminister</a:t>
            </a:r>
          </a:p>
          <a:p>
            <a:pPr lvl="1"/>
            <a:r>
              <a:rPr lang="de-DE" dirty="0" smtClean="0"/>
              <a:t>Umweltminister</a:t>
            </a:r>
            <a:endParaRPr lang="de-DE" dirty="0"/>
          </a:p>
          <a:p>
            <a:pPr marL="57150" indent="0">
              <a:buNone/>
            </a:pPr>
            <a:endParaRPr lang="de-DE" b="1" dirty="0" smtClean="0"/>
          </a:p>
          <a:p>
            <a:pPr marL="57150" indent="0">
              <a:buNone/>
            </a:pPr>
            <a:r>
              <a:rPr lang="de-DE" b="1" dirty="0" smtClean="0"/>
              <a:t>Internationale Organisationen:</a:t>
            </a:r>
          </a:p>
          <a:p>
            <a:pPr marL="800100" lvl="1"/>
            <a:r>
              <a:rPr lang="de-DE" dirty="0" smtClean="0"/>
              <a:t>UN-Generalsekretär</a:t>
            </a:r>
          </a:p>
          <a:p>
            <a:pPr marL="800100" lvl="1"/>
            <a:r>
              <a:rPr lang="de-DE" dirty="0" smtClean="0"/>
              <a:t>Weltbank</a:t>
            </a:r>
          </a:p>
          <a:p>
            <a:pPr marL="800100" lvl="1"/>
            <a:r>
              <a:rPr lang="de-DE" dirty="0" smtClean="0"/>
              <a:t>NGOs</a:t>
            </a:r>
          </a:p>
          <a:p>
            <a:pPr marL="800100" lvl="1"/>
            <a:r>
              <a:rPr lang="de-DE" dirty="0" smtClean="0"/>
              <a:t>Weltpresse</a:t>
            </a:r>
            <a:endParaRPr lang="de-DE" dirty="0"/>
          </a:p>
        </p:txBody>
      </p:sp>
      <p:pic>
        <p:nvPicPr>
          <p:cNvPr id="15362" name="Picture 2" descr="http://upload.wikimedia.org/wikipedia/commons/5/5b/Reichstag_Giebel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440" y="1340768"/>
            <a:ext cx="2520000" cy="18908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http://bgyouthdelegate.org/wp-content/uploads/un-buildi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440" y="4914970"/>
            <a:ext cx="2520000" cy="1677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4197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71550" y="26457"/>
            <a:ext cx="8172449" cy="954271"/>
          </a:xfrm>
        </p:spPr>
        <p:txBody>
          <a:bodyPr/>
          <a:lstStyle/>
          <a:p>
            <a:r>
              <a:rPr lang="de-DE" dirty="0" smtClean="0"/>
              <a:t>POL&amp;IS – Rollen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971600" y="3068960"/>
            <a:ext cx="8172400" cy="3429000"/>
          </a:xfrm>
        </p:spPr>
        <p:txBody>
          <a:bodyPr/>
          <a:lstStyle/>
          <a:p>
            <a:pPr marL="0" indent="0">
              <a:buNone/>
            </a:pPr>
            <a:r>
              <a:rPr lang="de-DE" b="1" dirty="0" smtClean="0"/>
              <a:t>UN–Generalsekretär:</a:t>
            </a:r>
          </a:p>
          <a:p>
            <a:pPr lvl="1"/>
            <a:r>
              <a:rPr lang="de-DE" dirty="0" smtClean="0"/>
              <a:t>höchster </a:t>
            </a:r>
            <a:r>
              <a:rPr lang="de-DE" dirty="0"/>
              <a:t>Politiker der </a:t>
            </a:r>
            <a:r>
              <a:rPr lang="de-DE" dirty="0" smtClean="0"/>
              <a:t>POL&amp;IS-Welt</a:t>
            </a:r>
          </a:p>
          <a:p>
            <a:pPr lvl="1"/>
            <a:r>
              <a:rPr lang="de-DE" dirty="0" smtClean="0"/>
              <a:t>leitet </a:t>
            </a:r>
            <a:r>
              <a:rPr lang="de-DE" dirty="0"/>
              <a:t>und moderiert </a:t>
            </a:r>
            <a:r>
              <a:rPr lang="de-DE" dirty="0" smtClean="0"/>
              <a:t>die:</a:t>
            </a:r>
          </a:p>
          <a:p>
            <a:pPr lvl="2"/>
            <a:r>
              <a:rPr lang="de-DE" dirty="0" smtClean="0"/>
              <a:t>UN–Generalversammlung</a:t>
            </a:r>
          </a:p>
          <a:p>
            <a:pPr lvl="2"/>
            <a:r>
              <a:rPr lang="de-DE" dirty="0" smtClean="0"/>
              <a:t>UN–Sicherheitsrates</a:t>
            </a:r>
          </a:p>
          <a:p>
            <a:pPr lvl="2"/>
            <a:r>
              <a:rPr lang="de-DE" dirty="0" smtClean="0"/>
              <a:t>sowie </a:t>
            </a:r>
            <a:r>
              <a:rPr lang="de-DE" dirty="0"/>
              <a:t>alle </a:t>
            </a:r>
            <a:r>
              <a:rPr lang="de-DE" dirty="0" smtClean="0"/>
              <a:t>Konferenzen</a:t>
            </a:r>
          </a:p>
          <a:p>
            <a:pPr lvl="1"/>
            <a:r>
              <a:rPr lang="de-DE" dirty="0" smtClean="0"/>
              <a:t>vermittelt </a:t>
            </a:r>
            <a:r>
              <a:rPr lang="de-DE" dirty="0"/>
              <a:t>zwischen den Regionen</a:t>
            </a:r>
          </a:p>
        </p:txBody>
      </p:sp>
      <p:pic>
        <p:nvPicPr>
          <p:cNvPr id="8" name="Picture 2" descr="http://lh3.ggpht.com/_-Fw021y7jS8/SJS4spdEKCI/AAAAAAAADns/bljw8qOp8IE/s400/Ollinger%20nicht%20ausgeschnitten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 bwMode="auto">
          <a:xfrm>
            <a:off x="6840533" y="1244330"/>
            <a:ext cx="1691907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314" name="Picture 2" descr="http://unjugenddelegierte.files.wordpress.com/2012/11/united-nations-flag-icon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244090"/>
            <a:ext cx="2167224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1488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ZlKpvrocbZ3VjK66lcMVh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BGnFYbmLi6TtpKBDVjQLS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oSmkKUka0Us2VCAcpmSez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dU2dcEJrhB8iZ4DkzVdCc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SCWXMizQA8z0KFhClPsCU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yLRd7PpKtptt1pgfRrRq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IZkY2XznaAPS3b5zaKrPF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xhDSl5Y0KtZy2ST9Nrb6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D9l59ig7Zbkyr2laCuo9Q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A5smi0szlK26oMtYoKv6I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IZkY2XznaAPS3b5zaKrPF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In1QxwQJN8b6IAPQA3DAZ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IZkY2XznaAPS3b5zaKrPF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IZkY2XznaAPS3b5zaKrPF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IZkY2XznaAPS3b5zaKrPF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IZkY2XznaAPS3b5zaKrPF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IZkY2XznaAPS3b5zaKrPF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IZkY2XznaAPS3b5zaKrPF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mmRVzHqjXI7priZYgA0sU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yg3CDwN9eBvDFArGC57Tl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GAZD9JRT2flrQXMRiiIgU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4XOCS8gBoe5tAsD0n3hlz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SkGevmUnevDH3wIuWXzqt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sF4hEVMvrw1iNNghmTAtV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6sgqyD7MnlszxEgWmdVsl"/>
</p:tagLst>
</file>

<file path=ppt/theme/theme1.xml><?xml version="1.0" encoding="utf-8"?>
<a:theme xmlns:a="http://schemas.openxmlformats.org/drawingml/2006/main" name="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/>
          <a:tailEnd/>
        </a:ln>
      </a:spPr>
      <a:bodyPr wrap="square" anchor="ctr">
        <a:spAutoFit/>
      </a:bodyPr>
      <a:lstStyle>
        <a:defPPr algn="ctr" eaLnBrk="0" fontAlgn="auto" hangingPunct="0">
          <a:spcBef>
            <a:spcPts val="0"/>
          </a:spcBef>
          <a:spcAft>
            <a:spcPts val="0"/>
          </a:spcAft>
          <a:defRPr sz="1200" b="1" kern="0" dirty="0">
            <a:solidFill>
              <a:schemeClr val="bg1"/>
            </a:solidFill>
            <a:latin typeface="Bookman Old Style" pitchFamily="18" charset="0"/>
            <a:cs typeface="Arial" charset="0"/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1_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Bookman Old Style"/>
        <a:ea typeface=""/>
        <a:cs typeface=""/>
      </a:majorFont>
      <a:minorFont>
        <a:latin typeface="Bookman Old Style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508</Words>
  <Application>Microsoft Office PowerPoint</Application>
  <PresentationFormat>Bildschirmpräsentation (4:3)</PresentationFormat>
  <Paragraphs>184</Paragraphs>
  <Slides>29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4</vt:i4>
      </vt:variant>
      <vt:variant>
        <vt:lpstr>Folientitel</vt:lpstr>
      </vt:variant>
      <vt:variant>
        <vt:i4>29</vt:i4>
      </vt:variant>
    </vt:vector>
  </HeadingPairs>
  <TitlesOfParts>
    <vt:vector size="33" baseType="lpstr">
      <vt:lpstr>Benutzerdefiniertes Design</vt:lpstr>
      <vt:lpstr>1_Benutzerdefiniertes Design</vt:lpstr>
      <vt:lpstr>Standarddesign</vt:lpstr>
      <vt:lpstr>1_Standarddesign</vt:lpstr>
      <vt:lpstr>POL&amp;IS</vt:lpstr>
      <vt:lpstr>POL&amp;IS</vt:lpstr>
      <vt:lpstr>Was ist POL&amp;IS?</vt:lpstr>
      <vt:lpstr>Was will POL&amp;IS?</vt:lpstr>
      <vt:lpstr>Wie funktioniert POL&amp;IS?</vt:lpstr>
      <vt:lpstr>Regionen der POL&amp;IS Welt</vt:lpstr>
      <vt:lpstr>Wie funktioniert POL&amp;IS?</vt:lpstr>
      <vt:lpstr>POL&amp;IS – Rollen</vt:lpstr>
      <vt:lpstr>POL&amp;IS – Rollen</vt:lpstr>
      <vt:lpstr>POL&amp;IS – Rollen</vt:lpstr>
      <vt:lpstr>POL&amp;IS – Rollen</vt:lpstr>
      <vt:lpstr>POL&amp;IS – Rollen</vt:lpstr>
      <vt:lpstr>POL&amp;IS – Rollen</vt:lpstr>
      <vt:lpstr>POL&amp;IS – Rollen</vt:lpstr>
      <vt:lpstr>Akteure der Sicherheitspolitik</vt:lpstr>
      <vt:lpstr>POL&amp;IS – Rollen</vt:lpstr>
      <vt:lpstr>Der Wirtschaftskreislauf</vt:lpstr>
      <vt:lpstr>POL&amp;IS – Rollen</vt:lpstr>
      <vt:lpstr>Der Umweltkreislauf</vt:lpstr>
      <vt:lpstr>Wie funktioniert POL&amp;IS?</vt:lpstr>
      <vt:lpstr>Phasen eines POL&amp;IS Jahres</vt:lpstr>
      <vt:lpstr>Wie funktioniert POL&amp;IS?</vt:lpstr>
      <vt:lpstr>Wie funktioniert POL&amp;IS?</vt:lpstr>
      <vt:lpstr>Wie funktioniert POL&amp;IS?</vt:lpstr>
      <vt:lpstr>Vorbereitung</vt:lpstr>
      <vt:lpstr>Was mitbringen?</vt:lpstr>
      <vt:lpstr>Voraussetzungen</vt:lpstr>
      <vt:lpstr>Warum POL&amp;IS?</vt:lpstr>
      <vt:lpstr>POL&amp;IS</vt:lpstr>
    </vt:vector>
  </TitlesOfParts>
  <Company>BWI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Jugendoffizierberlin4</dc:creator>
  <cp:lastModifiedBy>Heim, Jonas</cp:lastModifiedBy>
  <cp:revision>131</cp:revision>
  <dcterms:created xsi:type="dcterms:W3CDTF">2011-05-10T06:46:13Z</dcterms:created>
  <dcterms:modified xsi:type="dcterms:W3CDTF">2015-09-08T14:48:21Z</dcterms:modified>
</cp:coreProperties>
</file>